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media/image10.jpg" ContentType="image/jpeg"/>
  <Override PartName="/ppt/media/image12.jpg" ContentType="image/jpeg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media/image18.jpg" ContentType="image/jpeg"/>
  <Override PartName="/ppt/media/image19.jpg" ContentType="image/png"/>
  <Override PartName="/ppt/media/image20.jpg" ContentType="image/jpeg"/>
  <Override PartName="/ppt/media/image21.jpg" ContentType="image/jpeg"/>
  <Override PartName="/ppt/media/image22.jpg" ContentType="image/jpeg"/>
  <Override PartName="/ppt/media/image24.jpg" ContentType="image/jpeg"/>
  <Override PartName="/ppt/media/image25.jpg" ContentType="image/jpeg"/>
  <Override PartName="/ppt/media/image26.jpg" ContentType="image/jpeg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4" r:id="rId1"/>
  </p:sldMasterIdLst>
  <p:notesMasterIdLst>
    <p:notesMasterId r:id="rId14"/>
  </p:notesMasterIdLst>
  <p:sldIdLst>
    <p:sldId id="256" r:id="rId2"/>
    <p:sldId id="258" r:id="rId3"/>
    <p:sldId id="259" r:id="rId4"/>
    <p:sldId id="260" r:id="rId5"/>
    <p:sldId id="278" r:id="rId6"/>
    <p:sldId id="262" r:id="rId7"/>
    <p:sldId id="263" r:id="rId8"/>
    <p:sldId id="277" r:id="rId9"/>
    <p:sldId id="270" r:id="rId10"/>
    <p:sldId id="271" r:id="rId11"/>
    <p:sldId id="275" r:id="rId12"/>
    <p:sldId id="276" r:id="rId13"/>
  </p:sldIdLst>
  <p:sldSz cx="9144000" cy="5143500" type="screen16x9"/>
  <p:notesSz cx="51435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4461"/>
    <p:restoredTop sz="94610"/>
  </p:normalViewPr>
  <p:slideViewPr>
    <p:cSldViewPr snapToGrid="0" snapToObjects="1">
      <p:cViewPr varScale="1">
        <p:scale>
          <a:sx n="120" d="100"/>
          <a:sy n="120" d="100"/>
        </p:scale>
        <p:origin x="200" y="8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1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8.6823747995254441E-2"/>
          <c:y val="0.1056720369978813"/>
          <c:w val="0.52863660770926324"/>
          <c:h val="0.81168101995727215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Allocation</c:v>
                </c:pt>
              </c:strCache>
            </c:strRef>
          </c:tx>
          <c:dPt>
            <c:idx val="0"/>
            <c:bubble3D val="0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AE6B-5647-B7EC-F8280F409B34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4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AE6B-5647-B7EC-F8280F409B34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chemeClr val="accent6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6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6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AE6B-5647-B7EC-F8280F409B34}"/>
              </c:ext>
            </c:extLst>
          </c:dPt>
          <c:dPt>
            <c:idx val="3"/>
            <c:bubble3D val="0"/>
            <c:spPr>
              <a:gradFill rotWithShape="1">
                <a:gsLst>
                  <a:gs pos="0">
                    <a:schemeClr val="accent2">
                      <a:lumMod val="6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lumMod val="6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6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AE6B-5647-B7EC-F8280F409B34}"/>
              </c:ext>
            </c:extLst>
          </c:dPt>
          <c:dPt>
            <c:idx val="4"/>
            <c:bubble3D val="0"/>
            <c:spPr>
              <a:gradFill rotWithShape="1">
                <a:gsLst>
                  <a:gs pos="0">
                    <a:schemeClr val="accent4">
                      <a:lumMod val="6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lumMod val="6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6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AE6B-5647-B7EC-F8280F409B34}"/>
              </c:ext>
            </c:extLst>
          </c:dPt>
          <c:dLbls>
            <c:dLbl>
              <c:idx val="0"/>
              <c:layout>
                <c:manualLayout>
                  <c:x val="0.10540337926509179"/>
                  <c:y val="-0.19836995570866145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197" b="0" i="0" u="none" strike="noStrike" kern="1200" baseline="0">
                        <a:ln>
                          <a:noFill/>
                        </a:ln>
                        <a:solidFill>
                          <a:schemeClr val="tx2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1B991654-1FFC-5B49-841C-958CFE2AEDC3}" type="PERCENTAGE">
                      <a:rPr lang="en-US" smtClean="0">
                        <a:ln>
                          <a:noFill/>
                        </a:ln>
                        <a:solidFill>
                          <a:schemeClr val="tx2"/>
                        </a:solidFill>
                      </a:rPr>
                      <a:pPr>
                        <a:defRPr>
                          <a:ln>
                            <a:noFill/>
                          </a:ln>
                        </a:defRPr>
                      </a:pPr>
                      <a:t>[PERCENTAGE]</a:t>
                    </a:fld>
                    <a:endParaRPr lang="en-US" dirty="0">
                      <a:ln>
                        <a:noFill/>
                      </a:ln>
                      <a:solidFill>
                        <a:schemeClr val="tx2"/>
                      </a:solidFill>
                    </a:endParaRPr>
                  </a:p>
                  <a:p>
                    <a:pPr>
                      <a:defRPr>
                        <a:ln>
                          <a:noFill/>
                        </a:ln>
                      </a:defRPr>
                    </a:pPr>
                    <a:r>
                      <a:rPr lang="en-US" dirty="0">
                        <a:ln>
                          <a:noFill/>
                        </a:ln>
                        <a:solidFill>
                          <a:schemeClr val="tx2"/>
                        </a:solidFill>
                      </a:rPr>
                      <a:t>Development and Operations</a:t>
                    </a:r>
                  </a:p>
                </c:rich>
              </c:tx>
              <c:spPr>
                <a:noFill/>
                <a:ln>
                  <a:solidFill>
                    <a:srgbClr val="000000"/>
                  </a:solidFill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97" b="0" i="0" u="none" strike="noStrike" kern="1200" baseline="0">
                      <a:ln>
                        <a:noFill/>
                      </a:ln>
                      <a:solidFill>
                        <a:schemeClr val="tx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G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125984251968504"/>
                      <c:h val="0.16830708661417323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AE6B-5647-B7EC-F8280F409B34}"/>
                </c:ext>
              </c:extLst>
            </c:dLbl>
            <c:dLbl>
              <c:idx val="1"/>
              <c:layout>
                <c:manualLayout>
                  <c:x val="0.1056437812519649"/>
                  <c:y val="4.5640676638617192E-2"/>
                </c:manualLayout>
              </c:layout>
              <c:tx>
                <c:rich>
                  <a:bodyPr/>
                  <a:lstStyle/>
                  <a:p>
                    <a:fld id="{E367A90B-7758-6C4D-A9E3-B099BDE93DC1}" type="PERCENTAGE">
                      <a:rPr lang="en-US" smtClean="0"/>
                      <a:pPr/>
                      <a:t>[PERCENTAGE]</a:t>
                    </a:fld>
                    <a:endParaRPr lang="en-US" dirty="0"/>
                  </a:p>
                  <a:p>
                    <a:r>
                      <a:rPr lang="en-US" dirty="0"/>
                      <a:t>Community Incentives</a:t>
                    </a:r>
                  </a:p>
                </c:rich>
              </c:tx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AE6B-5647-B7EC-F8280F409B34}"/>
                </c:ext>
              </c:extLst>
            </c:dLbl>
            <c:dLbl>
              <c:idx val="2"/>
              <c:layout>
                <c:manualLayout>
                  <c:x val="-6.3231718170906795E-2"/>
                  <c:y val="0.11899690362343819"/>
                </c:manualLayout>
              </c:layout>
              <c:tx>
                <c:rich>
                  <a:bodyPr/>
                  <a:lstStyle/>
                  <a:p>
                    <a:fld id="{8F53DEA7-46D4-3E4B-AEAD-F75E72462672}" type="PERCENTAGE">
                      <a:rPr lang="en-US" smtClean="0"/>
                      <a:pPr/>
                      <a:t>[PERCENTAGE]</a:t>
                    </a:fld>
                    <a:endParaRPr lang="en-US" dirty="0"/>
                  </a:p>
                  <a:p>
                    <a:r>
                      <a:rPr lang="en-US" dirty="0"/>
                      <a:t>Research &amp;</a:t>
                    </a:r>
                    <a:r>
                      <a:rPr lang="en-US" baseline="0" dirty="0"/>
                      <a:t> Development</a:t>
                    </a:r>
                  </a:p>
                </c:rich>
              </c:tx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4-AE6B-5647-B7EC-F8280F409B34}"/>
                </c:ext>
              </c:extLst>
            </c:dLbl>
            <c:dLbl>
              <c:idx val="3"/>
              <c:layout>
                <c:manualLayout>
                  <c:x val="-8.4998997811716714E-2"/>
                  <c:y val="-0.16381266547869872"/>
                </c:manualLayout>
              </c:layout>
              <c:tx>
                <c:rich>
                  <a:bodyPr/>
                  <a:lstStyle/>
                  <a:p>
                    <a:fld id="{3FBB02EF-CB5C-0D45-9037-208230C7878C}" type="PERCENTAGE">
                      <a:rPr lang="en-US" smtClean="0"/>
                      <a:pPr/>
                      <a:t>[PERCENTAGE]</a:t>
                    </a:fld>
                    <a:endParaRPr lang="en-US" dirty="0"/>
                  </a:p>
                  <a:p>
                    <a:r>
                      <a:rPr lang="en-US" dirty="0"/>
                      <a:t>Partnerships</a:t>
                    </a:r>
                    <a:r>
                      <a:rPr lang="en-US" baseline="0" dirty="0"/>
                      <a:t> and Marketing</a:t>
                    </a:r>
                  </a:p>
                </c:rich>
              </c:tx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AE6B-5647-B7EC-F8280F409B34}"/>
                </c:ext>
              </c:extLst>
            </c:dLbl>
            <c:dLbl>
              <c:idx val="4"/>
              <c:layout>
                <c:manualLayout>
                  <c:x val="-1.0416666666666704E-2"/>
                  <c:y val="-9.375E-2"/>
                </c:manualLayout>
              </c:layout>
              <c:tx>
                <c:rich>
                  <a:bodyPr/>
                  <a:lstStyle/>
                  <a:p>
                    <a:fld id="{A50CD094-EA73-9F40-9143-EF1B713EBC04}" type="PERCENTAGE">
                      <a:rPr lang="en-US" smtClean="0"/>
                      <a:pPr/>
                      <a:t>[PERCENTAGE]</a:t>
                    </a:fld>
                    <a:endParaRPr lang="en-US" dirty="0"/>
                  </a:p>
                  <a:p>
                    <a:r>
                      <a:rPr lang="en-US" dirty="0"/>
                      <a:t>Reserve Fund</a:t>
                    </a:r>
                  </a:p>
                </c:rich>
              </c:tx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2-AE6B-5647-B7EC-F8280F409B34}"/>
                </c:ext>
              </c:extLst>
            </c:dLbl>
            <c:spPr>
              <a:noFill/>
              <a:ln>
                <a:solidFill>
                  <a:srgbClr val="000000"/>
                </a:solidFill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ln>
                      <a:noFill/>
                    </a:ln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en-UG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tx2">
                      <a:lumMod val="35000"/>
                      <a:lumOff val="65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Sheet1!$A$2:$A$6</c:f>
              <c:strCache>
                <c:ptCount val="5"/>
                <c:pt idx="0">
                  <c:v>Development and Operations</c:v>
                </c:pt>
                <c:pt idx="1">
                  <c:v>Community Incentives</c:v>
                </c:pt>
                <c:pt idx="2">
                  <c:v>Research and Development</c:v>
                </c:pt>
                <c:pt idx="3">
                  <c:v>Partnerships ans Marketing</c:v>
                </c:pt>
                <c:pt idx="4">
                  <c:v>Reserve Fund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40</c:v>
                </c:pt>
                <c:pt idx="1">
                  <c:v>20</c:v>
                </c:pt>
                <c:pt idx="2">
                  <c:v>20</c:v>
                </c:pt>
                <c:pt idx="3">
                  <c:v>15</c:v>
                </c:pt>
                <c:pt idx="4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E6B-5647-B7EC-F8280F409B34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19050">
      <a:noFill/>
    </a:ln>
    <a:effectLst/>
  </c:spPr>
  <c:txPr>
    <a:bodyPr/>
    <a:lstStyle/>
    <a:p>
      <a:pPr>
        <a:defRPr/>
      </a:pPr>
      <a:endParaRPr lang="en-UG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0.20391</cdr:x>
      <cdr:y>0.40099</cdr:y>
    </cdr:from>
    <cdr:to>
      <cdr:x>0.5</cdr:x>
      <cdr:y>0.61554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C738F20C-5A34-3A63-DF40-04F946348F4B}"/>
            </a:ext>
          </a:extLst>
        </cdr:cNvPr>
        <cdr:cNvSpPr txBox="1"/>
      </cdr:nvSpPr>
      <cdr:spPr>
        <a:xfrm xmlns:a="http://schemas.openxmlformats.org/drawingml/2006/main">
          <a:off x="1381539" y="1769414"/>
          <a:ext cx="2006048" cy="946702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pPr algn="ctr"/>
          <a:r>
            <a:rPr lang="en-UG" sz="1800" b="1" dirty="0"/>
            <a:t>TOTAL SUPPLY</a:t>
          </a:r>
        </a:p>
        <a:p xmlns:a="http://schemas.openxmlformats.org/drawingml/2006/main">
          <a:pPr algn="ctr"/>
          <a:r>
            <a:rPr lang="en-UG" sz="1800" b="1" dirty="0"/>
            <a:t>1,000,000,000 </a:t>
          </a:r>
        </a:p>
        <a:p xmlns:a="http://schemas.openxmlformats.org/drawingml/2006/main">
          <a:pPr algn="ctr"/>
          <a:r>
            <a:rPr lang="en-UG" sz="1800" b="1" dirty="0"/>
            <a:t>QAI TOKENS</a:t>
          </a:r>
        </a:p>
      </cdr:txBody>
    </cdr:sp>
  </cdr:relSizeAnchor>
  <cdr:relSizeAnchor xmlns:cdr="http://schemas.openxmlformats.org/drawingml/2006/chartDrawing">
    <cdr:from>
      <cdr:x>0.56755</cdr:x>
      <cdr:y>0.29507</cdr:y>
    </cdr:from>
    <cdr:to>
      <cdr:x>1</cdr:x>
      <cdr:y>0.79512</cdr:y>
    </cdr:to>
    <cdr:sp macro="" textlink="">
      <cdr:nvSpPr>
        <cdr:cNvPr id="3" name="TextBox 2">
          <a:extLst xmlns:a="http://schemas.openxmlformats.org/drawingml/2006/main">
            <a:ext uri="{FF2B5EF4-FFF2-40B4-BE49-F238E27FC236}">
              <a16:creationId xmlns:a16="http://schemas.microsoft.com/office/drawing/2014/main" id="{301BE69D-5F1F-B53A-59B4-C4055D0514B1}"/>
            </a:ext>
          </a:extLst>
        </cdr:cNvPr>
        <cdr:cNvSpPr txBox="1"/>
      </cdr:nvSpPr>
      <cdr:spPr>
        <a:xfrm xmlns:a="http://schemas.openxmlformats.org/drawingml/2006/main">
          <a:off x="3918575" y="1302025"/>
          <a:ext cx="2985808" cy="2206487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endParaRPr lang="en-UG" sz="1100" dirty="0"/>
        </a:p>
      </cdr:txBody>
    </cdr:sp>
  </cdr:relSizeAnchor>
  <cdr:relSizeAnchor xmlns:cdr="http://schemas.openxmlformats.org/drawingml/2006/chartDrawing">
    <cdr:from>
      <cdr:x>0.61473</cdr:x>
      <cdr:y>0.33819</cdr:y>
    </cdr:from>
    <cdr:to>
      <cdr:x>0.97947</cdr:x>
      <cdr:y>0.86038</cdr:y>
    </cdr:to>
    <cdr:sp macro="" textlink="">
      <cdr:nvSpPr>
        <cdr:cNvPr id="4" name="TextBox 3">
          <a:extLst xmlns:a="http://schemas.openxmlformats.org/drawingml/2006/main">
            <a:ext uri="{FF2B5EF4-FFF2-40B4-BE49-F238E27FC236}">
              <a16:creationId xmlns:a16="http://schemas.microsoft.com/office/drawing/2014/main" id="{8C92976F-EA87-C312-C584-1D24F8172300}"/>
            </a:ext>
          </a:extLst>
        </cdr:cNvPr>
        <cdr:cNvSpPr txBox="1"/>
      </cdr:nvSpPr>
      <cdr:spPr>
        <a:xfrm xmlns:a="http://schemas.openxmlformats.org/drawingml/2006/main">
          <a:off x="5059018" y="1467613"/>
          <a:ext cx="3001617" cy="2266122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endParaRPr lang="en-UG" sz="1100" dirty="0"/>
        </a:p>
      </cdr:txBody>
    </cdr:sp>
  </cdr:relSizeAnchor>
  <cdr:relSizeAnchor xmlns:cdr="http://schemas.openxmlformats.org/drawingml/2006/chartDrawing">
    <cdr:from>
      <cdr:x>0.61715</cdr:x>
      <cdr:y>0.32445</cdr:y>
    </cdr:from>
    <cdr:to>
      <cdr:x>0.94444</cdr:x>
      <cdr:y>0.86038</cdr:y>
    </cdr:to>
    <cdr:sp macro="" textlink="">
      <cdr:nvSpPr>
        <cdr:cNvPr id="5" name="TextBox 4">
          <a:extLst xmlns:a="http://schemas.openxmlformats.org/drawingml/2006/main">
            <a:ext uri="{FF2B5EF4-FFF2-40B4-BE49-F238E27FC236}">
              <a16:creationId xmlns:a16="http://schemas.microsoft.com/office/drawing/2014/main" id="{5678172D-ADB0-E8C4-E85C-9791420BD536}"/>
            </a:ext>
          </a:extLst>
        </cdr:cNvPr>
        <cdr:cNvSpPr txBox="1"/>
      </cdr:nvSpPr>
      <cdr:spPr>
        <a:xfrm xmlns:a="http://schemas.openxmlformats.org/drawingml/2006/main">
          <a:off x="5078896" y="1407979"/>
          <a:ext cx="2693504" cy="2325756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UG" sz="1200" b="1" dirty="0"/>
            <a:t>Burn Rate: </a:t>
          </a:r>
          <a:r>
            <a:rPr lang="en-UG" sz="1100" dirty="0"/>
            <a:t>2% Monthly transaction fees</a:t>
          </a:r>
        </a:p>
        <a:p xmlns:a="http://schemas.openxmlformats.org/drawingml/2006/main">
          <a:endParaRPr lang="en-UG" dirty="0"/>
        </a:p>
        <a:p xmlns:a="http://schemas.openxmlformats.org/drawingml/2006/main">
          <a:r>
            <a:rPr lang="en-UG" sz="1200" b="1" dirty="0"/>
            <a:t>Token utility:</a:t>
          </a:r>
        </a:p>
        <a:p xmlns:a="http://schemas.openxmlformats.org/drawingml/2006/main">
          <a:r>
            <a:rPr lang="en-UG" sz="1100" dirty="0"/>
            <a:t> Quick Gasless chariging sessions</a:t>
          </a:r>
        </a:p>
        <a:p xmlns:a="http://schemas.openxmlformats.org/drawingml/2006/main">
          <a:r>
            <a:rPr lang="en-UG" dirty="0"/>
            <a:t>Rewards for green driving and off-peak use</a:t>
          </a:r>
        </a:p>
        <a:p xmlns:a="http://schemas.openxmlformats.org/drawingml/2006/main">
          <a:endParaRPr lang="en-UG" sz="1100" dirty="0"/>
        </a:p>
        <a:p xmlns:a="http://schemas.openxmlformats.org/drawingml/2006/main">
          <a:r>
            <a:rPr lang="en-UG" sz="1200" b="1" dirty="0"/>
            <a:t>Transaction Fees: </a:t>
          </a:r>
          <a:r>
            <a:rPr lang="en-UG" dirty="0"/>
            <a:t>Adjust to demand</a:t>
          </a:r>
        </a:p>
        <a:p xmlns:a="http://schemas.openxmlformats.org/drawingml/2006/main">
          <a:endParaRPr lang="en-UG" sz="1100" dirty="0"/>
        </a:p>
        <a:p xmlns:a="http://schemas.openxmlformats.org/drawingml/2006/main">
          <a:r>
            <a:rPr lang="en-UG" sz="1200" b="1" dirty="0"/>
            <a:t>Distribution Timeline:</a:t>
          </a:r>
          <a:br>
            <a:rPr lang="en-UG" dirty="0"/>
          </a:br>
          <a:r>
            <a:rPr lang="en-UG" dirty="0"/>
            <a:t>Development, partnerships and incentives over 5 years</a:t>
          </a:r>
        </a:p>
        <a:p xmlns:a="http://schemas.openxmlformats.org/drawingml/2006/main">
          <a:r>
            <a:rPr lang="en-UG" sz="1100" dirty="0"/>
            <a:t>30% initial circulating supply in phase 1 for liquidity</a:t>
          </a:r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772090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4194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1/30/25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1872603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1/30/25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1535691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3"/>
            <a:ext cx="1971675" cy="4358879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3"/>
            <a:ext cx="5800725" cy="4358879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1/30/25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2089949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319826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orizontal panes.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C369129-6C11-449A-905F-BB68011F2009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55000">
                <a:schemeClr val="accent1"/>
              </a:gs>
              <a:gs pos="0">
                <a:schemeClr val="accent2"/>
              </a:gs>
              <a:gs pos="10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25E3576-183C-4D6D-9FDF-18E7ED96EE49}"/>
              </a:ext>
            </a:extLst>
          </p:cNvPr>
          <p:cNvSpPr/>
          <p:nvPr userDrawn="1"/>
        </p:nvSpPr>
        <p:spPr>
          <a:xfrm>
            <a:off x="4300538" y="0"/>
            <a:ext cx="4843463" cy="5143500"/>
          </a:xfrm>
          <a:custGeom>
            <a:avLst/>
            <a:gdLst>
              <a:gd name="connsiteX0" fmla="*/ 4114800 w 6390807"/>
              <a:gd name="connsiteY0" fmla="*/ 0 h 4942371"/>
              <a:gd name="connsiteX1" fmla="*/ 6390807 w 6390807"/>
              <a:gd name="connsiteY1" fmla="*/ 0 h 4942371"/>
              <a:gd name="connsiteX2" fmla="*/ 6390807 w 6390807"/>
              <a:gd name="connsiteY2" fmla="*/ 4942371 h 4942371"/>
              <a:gd name="connsiteX3" fmla="*/ 83294 w 6390807"/>
              <a:gd name="connsiteY3" fmla="*/ 4942371 h 4942371"/>
              <a:gd name="connsiteX4" fmla="*/ 47412 w 6390807"/>
              <a:gd name="connsiteY4" fmla="*/ 4741443 h 4942371"/>
              <a:gd name="connsiteX5" fmla="*/ 0 w 6390807"/>
              <a:gd name="connsiteY5" fmla="*/ 4114800 h 4942371"/>
              <a:gd name="connsiteX6" fmla="*/ 4114800 w 6390807"/>
              <a:gd name="connsiteY6" fmla="*/ 0 h 4942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90807" h="4942371">
                <a:moveTo>
                  <a:pt x="4114800" y="0"/>
                </a:moveTo>
                <a:lnTo>
                  <a:pt x="6390807" y="0"/>
                </a:lnTo>
                <a:lnTo>
                  <a:pt x="6390807" y="4942371"/>
                </a:lnTo>
                <a:lnTo>
                  <a:pt x="83294" y="4942371"/>
                </a:lnTo>
                <a:lnTo>
                  <a:pt x="47412" y="4741443"/>
                </a:lnTo>
                <a:cubicBezTo>
                  <a:pt x="16192" y="4537119"/>
                  <a:pt x="0" y="4327850"/>
                  <a:pt x="0" y="4114800"/>
                </a:cubicBezTo>
                <a:cubicBezTo>
                  <a:pt x="0" y="1842259"/>
                  <a:pt x="1842259" y="0"/>
                  <a:pt x="4114800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3"/>
              </a:gs>
              <a:gs pos="44000">
                <a:schemeClr val="accent1">
                  <a:alpha val="4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808262-A9C3-4AC5-90FB-44DDEE0A6530}"/>
              </a:ext>
            </a:extLst>
          </p:cNvPr>
          <p:cNvSpPr txBox="1"/>
          <p:nvPr userDrawn="1"/>
        </p:nvSpPr>
        <p:spPr>
          <a:xfrm>
            <a:off x="8408100" y="4753100"/>
            <a:ext cx="52966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60E2A6B-A809-4840-BF14-8648BC0BDF87}" type="slidenum">
              <a:rPr lang="id-ID" sz="1350" b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pPr algn="ctr"/>
              <a:t>‹#›</a:t>
            </a:fld>
            <a:endParaRPr lang="id-ID" sz="1350" b="1" dirty="0">
              <a:solidFill>
                <a:schemeClr val="bg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161DCFE0-AC3C-4B5C-BC40-A65FCE643D66}"/>
              </a:ext>
            </a:extLst>
          </p:cNvPr>
          <p:cNvSpPr/>
          <p:nvPr userDrawn="1"/>
        </p:nvSpPr>
        <p:spPr>
          <a:xfrm rot="5400000">
            <a:off x="-492919" y="792956"/>
            <a:ext cx="4843463" cy="3857625"/>
          </a:xfrm>
          <a:custGeom>
            <a:avLst/>
            <a:gdLst>
              <a:gd name="connsiteX0" fmla="*/ 4114800 w 6390807"/>
              <a:gd name="connsiteY0" fmla="*/ 0 h 4942371"/>
              <a:gd name="connsiteX1" fmla="*/ 6390807 w 6390807"/>
              <a:gd name="connsiteY1" fmla="*/ 0 h 4942371"/>
              <a:gd name="connsiteX2" fmla="*/ 6390807 w 6390807"/>
              <a:gd name="connsiteY2" fmla="*/ 4942371 h 4942371"/>
              <a:gd name="connsiteX3" fmla="*/ 83294 w 6390807"/>
              <a:gd name="connsiteY3" fmla="*/ 4942371 h 4942371"/>
              <a:gd name="connsiteX4" fmla="*/ 47412 w 6390807"/>
              <a:gd name="connsiteY4" fmla="*/ 4741443 h 4942371"/>
              <a:gd name="connsiteX5" fmla="*/ 0 w 6390807"/>
              <a:gd name="connsiteY5" fmla="*/ 4114800 h 4942371"/>
              <a:gd name="connsiteX6" fmla="*/ 4114800 w 6390807"/>
              <a:gd name="connsiteY6" fmla="*/ 0 h 4942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90807" h="4942371">
                <a:moveTo>
                  <a:pt x="4114800" y="0"/>
                </a:moveTo>
                <a:lnTo>
                  <a:pt x="6390807" y="0"/>
                </a:lnTo>
                <a:lnTo>
                  <a:pt x="6390807" y="4942371"/>
                </a:lnTo>
                <a:lnTo>
                  <a:pt x="83294" y="4942371"/>
                </a:lnTo>
                <a:lnTo>
                  <a:pt x="47412" y="4741443"/>
                </a:lnTo>
                <a:cubicBezTo>
                  <a:pt x="16192" y="4537119"/>
                  <a:pt x="0" y="4327850"/>
                  <a:pt x="0" y="4114800"/>
                </a:cubicBezTo>
                <a:cubicBezTo>
                  <a:pt x="0" y="1842259"/>
                  <a:pt x="1842259" y="0"/>
                  <a:pt x="4114800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2"/>
              </a:gs>
              <a:gs pos="44000">
                <a:schemeClr val="accent1">
                  <a:alpha val="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95EF796-2B7E-4ED8-A13E-B760F7EE94A4}"/>
              </a:ext>
            </a:extLst>
          </p:cNvPr>
          <p:cNvSpPr/>
          <p:nvPr userDrawn="1"/>
        </p:nvSpPr>
        <p:spPr>
          <a:xfrm>
            <a:off x="440814" y="3850861"/>
            <a:ext cx="1919795" cy="902240"/>
          </a:xfrm>
          <a:custGeom>
            <a:avLst/>
            <a:gdLst>
              <a:gd name="connsiteX0" fmla="*/ 2457912 w 2559727"/>
              <a:gd name="connsiteY0" fmla="*/ 999356 h 1202987"/>
              <a:gd name="connsiteX1" fmla="*/ 2559727 w 2559727"/>
              <a:gd name="connsiteY1" fmla="*/ 1101172 h 1202987"/>
              <a:gd name="connsiteX2" fmla="*/ 2457912 w 2559727"/>
              <a:gd name="connsiteY2" fmla="*/ 1202987 h 1202987"/>
              <a:gd name="connsiteX3" fmla="*/ 2356096 w 2559727"/>
              <a:gd name="connsiteY3" fmla="*/ 1101172 h 1202987"/>
              <a:gd name="connsiteX4" fmla="*/ 2457912 w 2559727"/>
              <a:gd name="connsiteY4" fmla="*/ 999356 h 1202987"/>
              <a:gd name="connsiteX5" fmla="*/ 2123426 w 2559727"/>
              <a:gd name="connsiteY5" fmla="*/ 999356 h 1202987"/>
              <a:gd name="connsiteX6" fmla="*/ 2225241 w 2559727"/>
              <a:gd name="connsiteY6" fmla="*/ 1101172 h 1202987"/>
              <a:gd name="connsiteX7" fmla="*/ 2123426 w 2559727"/>
              <a:gd name="connsiteY7" fmla="*/ 1202987 h 1202987"/>
              <a:gd name="connsiteX8" fmla="*/ 2021610 w 2559727"/>
              <a:gd name="connsiteY8" fmla="*/ 1101172 h 1202987"/>
              <a:gd name="connsiteX9" fmla="*/ 2123426 w 2559727"/>
              <a:gd name="connsiteY9" fmla="*/ 999356 h 1202987"/>
              <a:gd name="connsiteX10" fmla="*/ 1788940 w 2559727"/>
              <a:gd name="connsiteY10" fmla="*/ 999356 h 1202987"/>
              <a:gd name="connsiteX11" fmla="*/ 1890755 w 2559727"/>
              <a:gd name="connsiteY11" fmla="*/ 1101172 h 1202987"/>
              <a:gd name="connsiteX12" fmla="*/ 1788940 w 2559727"/>
              <a:gd name="connsiteY12" fmla="*/ 1202987 h 1202987"/>
              <a:gd name="connsiteX13" fmla="*/ 1687124 w 2559727"/>
              <a:gd name="connsiteY13" fmla="*/ 1101172 h 1202987"/>
              <a:gd name="connsiteX14" fmla="*/ 1788940 w 2559727"/>
              <a:gd name="connsiteY14" fmla="*/ 999356 h 1202987"/>
              <a:gd name="connsiteX15" fmla="*/ 1454454 w 2559727"/>
              <a:gd name="connsiteY15" fmla="*/ 999356 h 1202987"/>
              <a:gd name="connsiteX16" fmla="*/ 1556269 w 2559727"/>
              <a:gd name="connsiteY16" fmla="*/ 1101172 h 1202987"/>
              <a:gd name="connsiteX17" fmla="*/ 1454454 w 2559727"/>
              <a:gd name="connsiteY17" fmla="*/ 1202987 h 1202987"/>
              <a:gd name="connsiteX18" fmla="*/ 1352638 w 2559727"/>
              <a:gd name="connsiteY18" fmla="*/ 1101172 h 1202987"/>
              <a:gd name="connsiteX19" fmla="*/ 1454454 w 2559727"/>
              <a:gd name="connsiteY19" fmla="*/ 999356 h 1202987"/>
              <a:gd name="connsiteX20" fmla="*/ 1105273 w 2559727"/>
              <a:gd name="connsiteY20" fmla="*/ 999356 h 1202987"/>
              <a:gd name="connsiteX21" fmla="*/ 1207089 w 2559727"/>
              <a:gd name="connsiteY21" fmla="*/ 1101172 h 1202987"/>
              <a:gd name="connsiteX22" fmla="*/ 1105273 w 2559727"/>
              <a:gd name="connsiteY22" fmla="*/ 1202987 h 1202987"/>
              <a:gd name="connsiteX23" fmla="*/ 1003458 w 2559727"/>
              <a:gd name="connsiteY23" fmla="*/ 1101172 h 1202987"/>
              <a:gd name="connsiteX24" fmla="*/ 1105273 w 2559727"/>
              <a:gd name="connsiteY24" fmla="*/ 999356 h 1202987"/>
              <a:gd name="connsiteX25" fmla="*/ 770787 w 2559727"/>
              <a:gd name="connsiteY25" fmla="*/ 999356 h 1202987"/>
              <a:gd name="connsiteX26" fmla="*/ 872603 w 2559727"/>
              <a:gd name="connsiteY26" fmla="*/ 1101172 h 1202987"/>
              <a:gd name="connsiteX27" fmla="*/ 770787 w 2559727"/>
              <a:gd name="connsiteY27" fmla="*/ 1202987 h 1202987"/>
              <a:gd name="connsiteX28" fmla="*/ 668972 w 2559727"/>
              <a:gd name="connsiteY28" fmla="*/ 1101172 h 1202987"/>
              <a:gd name="connsiteX29" fmla="*/ 770787 w 2559727"/>
              <a:gd name="connsiteY29" fmla="*/ 999356 h 1202987"/>
              <a:gd name="connsiteX30" fmla="*/ 436302 w 2559727"/>
              <a:gd name="connsiteY30" fmla="*/ 999356 h 1202987"/>
              <a:gd name="connsiteX31" fmla="*/ 538117 w 2559727"/>
              <a:gd name="connsiteY31" fmla="*/ 1101172 h 1202987"/>
              <a:gd name="connsiteX32" fmla="*/ 436302 w 2559727"/>
              <a:gd name="connsiteY32" fmla="*/ 1202987 h 1202987"/>
              <a:gd name="connsiteX33" fmla="*/ 334486 w 2559727"/>
              <a:gd name="connsiteY33" fmla="*/ 1101172 h 1202987"/>
              <a:gd name="connsiteX34" fmla="*/ 436302 w 2559727"/>
              <a:gd name="connsiteY34" fmla="*/ 999356 h 1202987"/>
              <a:gd name="connsiteX35" fmla="*/ 101816 w 2559727"/>
              <a:gd name="connsiteY35" fmla="*/ 999356 h 1202987"/>
              <a:gd name="connsiteX36" fmla="*/ 203631 w 2559727"/>
              <a:gd name="connsiteY36" fmla="*/ 1101172 h 1202987"/>
              <a:gd name="connsiteX37" fmla="*/ 101816 w 2559727"/>
              <a:gd name="connsiteY37" fmla="*/ 1202987 h 1202987"/>
              <a:gd name="connsiteX38" fmla="*/ 0 w 2559727"/>
              <a:gd name="connsiteY38" fmla="*/ 1101172 h 1202987"/>
              <a:gd name="connsiteX39" fmla="*/ 101816 w 2559727"/>
              <a:gd name="connsiteY39" fmla="*/ 999356 h 1202987"/>
              <a:gd name="connsiteX40" fmla="*/ 2457912 w 2559727"/>
              <a:gd name="connsiteY40" fmla="*/ 664870 h 1202987"/>
              <a:gd name="connsiteX41" fmla="*/ 2559727 w 2559727"/>
              <a:gd name="connsiteY41" fmla="*/ 766686 h 1202987"/>
              <a:gd name="connsiteX42" fmla="*/ 2457912 w 2559727"/>
              <a:gd name="connsiteY42" fmla="*/ 868501 h 1202987"/>
              <a:gd name="connsiteX43" fmla="*/ 2356096 w 2559727"/>
              <a:gd name="connsiteY43" fmla="*/ 766686 h 1202987"/>
              <a:gd name="connsiteX44" fmla="*/ 2457912 w 2559727"/>
              <a:gd name="connsiteY44" fmla="*/ 664870 h 1202987"/>
              <a:gd name="connsiteX45" fmla="*/ 2123426 w 2559727"/>
              <a:gd name="connsiteY45" fmla="*/ 664870 h 1202987"/>
              <a:gd name="connsiteX46" fmla="*/ 2225241 w 2559727"/>
              <a:gd name="connsiteY46" fmla="*/ 766686 h 1202987"/>
              <a:gd name="connsiteX47" fmla="*/ 2123426 w 2559727"/>
              <a:gd name="connsiteY47" fmla="*/ 868501 h 1202987"/>
              <a:gd name="connsiteX48" fmla="*/ 2021610 w 2559727"/>
              <a:gd name="connsiteY48" fmla="*/ 766686 h 1202987"/>
              <a:gd name="connsiteX49" fmla="*/ 2123426 w 2559727"/>
              <a:gd name="connsiteY49" fmla="*/ 664870 h 1202987"/>
              <a:gd name="connsiteX50" fmla="*/ 1788940 w 2559727"/>
              <a:gd name="connsiteY50" fmla="*/ 664870 h 1202987"/>
              <a:gd name="connsiteX51" fmla="*/ 1890755 w 2559727"/>
              <a:gd name="connsiteY51" fmla="*/ 766686 h 1202987"/>
              <a:gd name="connsiteX52" fmla="*/ 1788940 w 2559727"/>
              <a:gd name="connsiteY52" fmla="*/ 868501 h 1202987"/>
              <a:gd name="connsiteX53" fmla="*/ 1687124 w 2559727"/>
              <a:gd name="connsiteY53" fmla="*/ 766686 h 1202987"/>
              <a:gd name="connsiteX54" fmla="*/ 1788940 w 2559727"/>
              <a:gd name="connsiteY54" fmla="*/ 664870 h 1202987"/>
              <a:gd name="connsiteX55" fmla="*/ 1454454 w 2559727"/>
              <a:gd name="connsiteY55" fmla="*/ 664870 h 1202987"/>
              <a:gd name="connsiteX56" fmla="*/ 1556269 w 2559727"/>
              <a:gd name="connsiteY56" fmla="*/ 766686 h 1202987"/>
              <a:gd name="connsiteX57" fmla="*/ 1454454 w 2559727"/>
              <a:gd name="connsiteY57" fmla="*/ 868501 h 1202987"/>
              <a:gd name="connsiteX58" fmla="*/ 1352638 w 2559727"/>
              <a:gd name="connsiteY58" fmla="*/ 766686 h 1202987"/>
              <a:gd name="connsiteX59" fmla="*/ 1454454 w 2559727"/>
              <a:gd name="connsiteY59" fmla="*/ 664870 h 1202987"/>
              <a:gd name="connsiteX60" fmla="*/ 1105273 w 2559727"/>
              <a:gd name="connsiteY60" fmla="*/ 664870 h 1202987"/>
              <a:gd name="connsiteX61" fmla="*/ 1207089 w 2559727"/>
              <a:gd name="connsiteY61" fmla="*/ 766686 h 1202987"/>
              <a:gd name="connsiteX62" fmla="*/ 1105273 w 2559727"/>
              <a:gd name="connsiteY62" fmla="*/ 868501 h 1202987"/>
              <a:gd name="connsiteX63" fmla="*/ 1003458 w 2559727"/>
              <a:gd name="connsiteY63" fmla="*/ 766686 h 1202987"/>
              <a:gd name="connsiteX64" fmla="*/ 1105273 w 2559727"/>
              <a:gd name="connsiteY64" fmla="*/ 664870 h 1202987"/>
              <a:gd name="connsiteX65" fmla="*/ 770787 w 2559727"/>
              <a:gd name="connsiteY65" fmla="*/ 664870 h 1202987"/>
              <a:gd name="connsiteX66" fmla="*/ 872603 w 2559727"/>
              <a:gd name="connsiteY66" fmla="*/ 766686 h 1202987"/>
              <a:gd name="connsiteX67" fmla="*/ 770787 w 2559727"/>
              <a:gd name="connsiteY67" fmla="*/ 868501 h 1202987"/>
              <a:gd name="connsiteX68" fmla="*/ 668972 w 2559727"/>
              <a:gd name="connsiteY68" fmla="*/ 766686 h 1202987"/>
              <a:gd name="connsiteX69" fmla="*/ 770787 w 2559727"/>
              <a:gd name="connsiteY69" fmla="*/ 664870 h 1202987"/>
              <a:gd name="connsiteX70" fmla="*/ 436302 w 2559727"/>
              <a:gd name="connsiteY70" fmla="*/ 664870 h 1202987"/>
              <a:gd name="connsiteX71" fmla="*/ 538117 w 2559727"/>
              <a:gd name="connsiteY71" fmla="*/ 766686 h 1202987"/>
              <a:gd name="connsiteX72" fmla="*/ 436302 w 2559727"/>
              <a:gd name="connsiteY72" fmla="*/ 868501 h 1202987"/>
              <a:gd name="connsiteX73" fmla="*/ 334486 w 2559727"/>
              <a:gd name="connsiteY73" fmla="*/ 766686 h 1202987"/>
              <a:gd name="connsiteX74" fmla="*/ 436302 w 2559727"/>
              <a:gd name="connsiteY74" fmla="*/ 664870 h 1202987"/>
              <a:gd name="connsiteX75" fmla="*/ 101816 w 2559727"/>
              <a:gd name="connsiteY75" fmla="*/ 664870 h 1202987"/>
              <a:gd name="connsiteX76" fmla="*/ 203631 w 2559727"/>
              <a:gd name="connsiteY76" fmla="*/ 766686 h 1202987"/>
              <a:gd name="connsiteX77" fmla="*/ 101816 w 2559727"/>
              <a:gd name="connsiteY77" fmla="*/ 868501 h 1202987"/>
              <a:gd name="connsiteX78" fmla="*/ 0 w 2559727"/>
              <a:gd name="connsiteY78" fmla="*/ 766686 h 1202987"/>
              <a:gd name="connsiteX79" fmla="*/ 101816 w 2559727"/>
              <a:gd name="connsiteY79" fmla="*/ 664870 h 1202987"/>
              <a:gd name="connsiteX80" fmla="*/ 2457912 w 2559727"/>
              <a:gd name="connsiteY80" fmla="*/ 330384 h 1202987"/>
              <a:gd name="connsiteX81" fmla="*/ 2559727 w 2559727"/>
              <a:gd name="connsiteY81" fmla="*/ 432200 h 1202987"/>
              <a:gd name="connsiteX82" fmla="*/ 2457912 w 2559727"/>
              <a:gd name="connsiteY82" fmla="*/ 534015 h 1202987"/>
              <a:gd name="connsiteX83" fmla="*/ 2356096 w 2559727"/>
              <a:gd name="connsiteY83" fmla="*/ 432200 h 1202987"/>
              <a:gd name="connsiteX84" fmla="*/ 2457912 w 2559727"/>
              <a:gd name="connsiteY84" fmla="*/ 330384 h 1202987"/>
              <a:gd name="connsiteX85" fmla="*/ 2123426 w 2559727"/>
              <a:gd name="connsiteY85" fmla="*/ 330384 h 1202987"/>
              <a:gd name="connsiteX86" fmla="*/ 2225241 w 2559727"/>
              <a:gd name="connsiteY86" fmla="*/ 432200 h 1202987"/>
              <a:gd name="connsiteX87" fmla="*/ 2123426 w 2559727"/>
              <a:gd name="connsiteY87" fmla="*/ 534015 h 1202987"/>
              <a:gd name="connsiteX88" fmla="*/ 2021610 w 2559727"/>
              <a:gd name="connsiteY88" fmla="*/ 432200 h 1202987"/>
              <a:gd name="connsiteX89" fmla="*/ 2123426 w 2559727"/>
              <a:gd name="connsiteY89" fmla="*/ 330384 h 1202987"/>
              <a:gd name="connsiteX90" fmla="*/ 1788940 w 2559727"/>
              <a:gd name="connsiteY90" fmla="*/ 330384 h 1202987"/>
              <a:gd name="connsiteX91" fmla="*/ 1890755 w 2559727"/>
              <a:gd name="connsiteY91" fmla="*/ 432200 h 1202987"/>
              <a:gd name="connsiteX92" fmla="*/ 1788940 w 2559727"/>
              <a:gd name="connsiteY92" fmla="*/ 534015 h 1202987"/>
              <a:gd name="connsiteX93" fmla="*/ 1687124 w 2559727"/>
              <a:gd name="connsiteY93" fmla="*/ 432200 h 1202987"/>
              <a:gd name="connsiteX94" fmla="*/ 1788940 w 2559727"/>
              <a:gd name="connsiteY94" fmla="*/ 330384 h 1202987"/>
              <a:gd name="connsiteX95" fmla="*/ 1454454 w 2559727"/>
              <a:gd name="connsiteY95" fmla="*/ 330384 h 1202987"/>
              <a:gd name="connsiteX96" fmla="*/ 1556269 w 2559727"/>
              <a:gd name="connsiteY96" fmla="*/ 432200 h 1202987"/>
              <a:gd name="connsiteX97" fmla="*/ 1454454 w 2559727"/>
              <a:gd name="connsiteY97" fmla="*/ 534015 h 1202987"/>
              <a:gd name="connsiteX98" fmla="*/ 1352638 w 2559727"/>
              <a:gd name="connsiteY98" fmla="*/ 432200 h 1202987"/>
              <a:gd name="connsiteX99" fmla="*/ 1454454 w 2559727"/>
              <a:gd name="connsiteY99" fmla="*/ 330384 h 1202987"/>
              <a:gd name="connsiteX100" fmla="*/ 1105273 w 2559727"/>
              <a:gd name="connsiteY100" fmla="*/ 330384 h 1202987"/>
              <a:gd name="connsiteX101" fmla="*/ 1207089 w 2559727"/>
              <a:gd name="connsiteY101" fmla="*/ 432200 h 1202987"/>
              <a:gd name="connsiteX102" fmla="*/ 1105273 w 2559727"/>
              <a:gd name="connsiteY102" fmla="*/ 534015 h 1202987"/>
              <a:gd name="connsiteX103" fmla="*/ 1003458 w 2559727"/>
              <a:gd name="connsiteY103" fmla="*/ 432200 h 1202987"/>
              <a:gd name="connsiteX104" fmla="*/ 1105273 w 2559727"/>
              <a:gd name="connsiteY104" fmla="*/ 330384 h 1202987"/>
              <a:gd name="connsiteX105" fmla="*/ 770787 w 2559727"/>
              <a:gd name="connsiteY105" fmla="*/ 330384 h 1202987"/>
              <a:gd name="connsiteX106" fmla="*/ 872603 w 2559727"/>
              <a:gd name="connsiteY106" fmla="*/ 432200 h 1202987"/>
              <a:gd name="connsiteX107" fmla="*/ 770787 w 2559727"/>
              <a:gd name="connsiteY107" fmla="*/ 534015 h 1202987"/>
              <a:gd name="connsiteX108" fmla="*/ 668972 w 2559727"/>
              <a:gd name="connsiteY108" fmla="*/ 432200 h 1202987"/>
              <a:gd name="connsiteX109" fmla="*/ 770787 w 2559727"/>
              <a:gd name="connsiteY109" fmla="*/ 330384 h 1202987"/>
              <a:gd name="connsiteX110" fmla="*/ 436302 w 2559727"/>
              <a:gd name="connsiteY110" fmla="*/ 330384 h 1202987"/>
              <a:gd name="connsiteX111" fmla="*/ 538117 w 2559727"/>
              <a:gd name="connsiteY111" fmla="*/ 432200 h 1202987"/>
              <a:gd name="connsiteX112" fmla="*/ 436302 w 2559727"/>
              <a:gd name="connsiteY112" fmla="*/ 534015 h 1202987"/>
              <a:gd name="connsiteX113" fmla="*/ 334486 w 2559727"/>
              <a:gd name="connsiteY113" fmla="*/ 432200 h 1202987"/>
              <a:gd name="connsiteX114" fmla="*/ 436302 w 2559727"/>
              <a:gd name="connsiteY114" fmla="*/ 330384 h 1202987"/>
              <a:gd name="connsiteX115" fmla="*/ 101816 w 2559727"/>
              <a:gd name="connsiteY115" fmla="*/ 330384 h 1202987"/>
              <a:gd name="connsiteX116" fmla="*/ 203631 w 2559727"/>
              <a:gd name="connsiteY116" fmla="*/ 432200 h 1202987"/>
              <a:gd name="connsiteX117" fmla="*/ 101816 w 2559727"/>
              <a:gd name="connsiteY117" fmla="*/ 534015 h 1202987"/>
              <a:gd name="connsiteX118" fmla="*/ 0 w 2559727"/>
              <a:gd name="connsiteY118" fmla="*/ 432200 h 1202987"/>
              <a:gd name="connsiteX119" fmla="*/ 101816 w 2559727"/>
              <a:gd name="connsiteY119" fmla="*/ 330384 h 1202987"/>
              <a:gd name="connsiteX120" fmla="*/ 2457912 w 2559727"/>
              <a:gd name="connsiteY120" fmla="*/ 0 h 1202987"/>
              <a:gd name="connsiteX121" fmla="*/ 2559727 w 2559727"/>
              <a:gd name="connsiteY121" fmla="*/ 101816 h 1202987"/>
              <a:gd name="connsiteX122" fmla="*/ 2457912 w 2559727"/>
              <a:gd name="connsiteY122" fmla="*/ 203631 h 1202987"/>
              <a:gd name="connsiteX123" fmla="*/ 2356096 w 2559727"/>
              <a:gd name="connsiteY123" fmla="*/ 101816 h 1202987"/>
              <a:gd name="connsiteX124" fmla="*/ 2457912 w 2559727"/>
              <a:gd name="connsiteY124" fmla="*/ 0 h 1202987"/>
              <a:gd name="connsiteX125" fmla="*/ 2123426 w 2559727"/>
              <a:gd name="connsiteY125" fmla="*/ 0 h 1202987"/>
              <a:gd name="connsiteX126" fmla="*/ 2225241 w 2559727"/>
              <a:gd name="connsiteY126" fmla="*/ 101816 h 1202987"/>
              <a:gd name="connsiteX127" fmla="*/ 2123426 w 2559727"/>
              <a:gd name="connsiteY127" fmla="*/ 203631 h 1202987"/>
              <a:gd name="connsiteX128" fmla="*/ 2021610 w 2559727"/>
              <a:gd name="connsiteY128" fmla="*/ 101816 h 1202987"/>
              <a:gd name="connsiteX129" fmla="*/ 2123426 w 2559727"/>
              <a:gd name="connsiteY129" fmla="*/ 0 h 1202987"/>
              <a:gd name="connsiteX130" fmla="*/ 1788940 w 2559727"/>
              <a:gd name="connsiteY130" fmla="*/ 0 h 1202987"/>
              <a:gd name="connsiteX131" fmla="*/ 1890755 w 2559727"/>
              <a:gd name="connsiteY131" fmla="*/ 101816 h 1202987"/>
              <a:gd name="connsiteX132" fmla="*/ 1788940 w 2559727"/>
              <a:gd name="connsiteY132" fmla="*/ 203631 h 1202987"/>
              <a:gd name="connsiteX133" fmla="*/ 1687124 w 2559727"/>
              <a:gd name="connsiteY133" fmla="*/ 101816 h 1202987"/>
              <a:gd name="connsiteX134" fmla="*/ 1788940 w 2559727"/>
              <a:gd name="connsiteY134" fmla="*/ 0 h 1202987"/>
              <a:gd name="connsiteX135" fmla="*/ 1454454 w 2559727"/>
              <a:gd name="connsiteY135" fmla="*/ 0 h 1202987"/>
              <a:gd name="connsiteX136" fmla="*/ 1556269 w 2559727"/>
              <a:gd name="connsiteY136" fmla="*/ 101816 h 1202987"/>
              <a:gd name="connsiteX137" fmla="*/ 1454454 w 2559727"/>
              <a:gd name="connsiteY137" fmla="*/ 203631 h 1202987"/>
              <a:gd name="connsiteX138" fmla="*/ 1352638 w 2559727"/>
              <a:gd name="connsiteY138" fmla="*/ 101816 h 1202987"/>
              <a:gd name="connsiteX139" fmla="*/ 1454454 w 2559727"/>
              <a:gd name="connsiteY139" fmla="*/ 0 h 1202987"/>
              <a:gd name="connsiteX140" fmla="*/ 1105273 w 2559727"/>
              <a:gd name="connsiteY140" fmla="*/ 0 h 1202987"/>
              <a:gd name="connsiteX141" fmla="*/ 1207089 w 2559727"/>
              <a:gd name="connsiteY141" fmla="*/ 101816 h 1202987"/>
              <a:gd name="connsiteX142" fmla="*/ 1105273 w 2559727"/>
              <a:gd name="connsiteY142" fmla="*/ 203631 h 1202987"/>
              <a:gd name="connsiteX143" fmla="*/ 1003458 w 2559727"/>
              <a:gd name="connsiteY143" fmla="*/ 101816 h 1202987"/>
              <a:gd name="connsiteX144" fmla="*/ 1105273 w 2559727"/>
              <a:gd name="connsiteY144" fmla="*/ 0 h 1202987"/>
              <a:gd name="connsiteX145" fmla="*/ 770787 w 2559727"/>
              <a:gd name="connsiteY145" fmla="*/ 0 h 1202987"/>
              <a:gd name="connsiteX146" fmla="*/ 872603 w 2559727"/>
              <a:gd name="connsiteY146" fmla="*/ 101816 h 1202987"/>
              <a:gd name="connsiteX147" fmla="*/ 770787 w 2559727"/>
              <a:gd name="connsiteY147" fmla="*/ 203631 h 1202987"/>
              <a:gd name="connsiteX148" fmla="*/ 668972 w 2559727"/>
              <a:gd name="connsiteY148" fmla="*/ 101816 h 1202987"/>
              <a:gd name="connsiteX149" fmla="*/ 770787 w 2559727"/>
              <a:gd name="connsiteY149" fmla="*/ 0 h 1202987"/>
              <a:gd name="connsiteX150" fmla="*/ 436302 w 2559727"/>
              <a:gd name="connsiteY150" fmla="*/ 0 h 1202987"/>
              <a:gd name="connsiteX151" fmla="*/ 538117 w 2559727"/>
              <a:gd name="connsiteY151" fmla="*/ 101816 h 1202987"/>
              <a:gd name="connsiteX152" fmla="*/ 436302 w 2559727"/>
              <a:gd name="connsiteY152" fmla="*/ 203631 h 1202987"/>
              <a:gd name="connsiteX153" fmla="*/ 334486 w 2559727"/>
              <a:gd name="connsiteY153" fmla="*/ 101816 h 1202987"/>
              <a:gd name="connsiteX154" fmla="*/ 436302 w 2559727"/>
              <a:gd name="connsiteY154" fmla="*/ 0 h 1202987"/>
              <a:gd name="connsiteX155" fmla="*/ 101815 w 2559727"/>
              <a:gd name="connsiteY155" fmla="*/ 0 h 1202987"/>
              <a:gd name="connsiteX156" fmla="*/ 203631 w 2559727"/>
              <a:gd name="connsiteY156" fmla="*/ 101816 h 1202987"/>
              <a:gd name="connsiteX157" fmla="*/ 101815 w 2559727"/>
              <a:gd name="connsiteY157" fmla="*/ 203631 h 1202987"/>
              <a:gd name="connsiteX158" fmla="*/ 0 w 2559727"/>
              <a:gd name="connsiteY158" fmla="*/ 101816 h 1202987"/>
              <a:gd name="connsiteX159" fmla="*/ 101815 w 2559727"/>
              <a:gd name="connsiteY159" fmla="*/ 0 h 1202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</a:cxnLst>
            <a:rect l="l" t="t" r="r" b="b"/>
            <a:pathLst>
              <a:path w="2559727" h="1202987">
                <a:moveTo>
                  <a:pt x="2457912" y="999356"/>
                </a:moveTo>
                <a:cubicBezTo>
                  <a:pt x="2514143" y="999356"/>
                  <a:pt x="2559727" y="1044940"/>
                  <a:pt x="2559727" y="1101172"/>
                </a:cubicBezTo>
                <a:cubicBezTo>
                  <a:pt x="2559727" y="1157403"/>
                  <a:pt x="2514143" y="1202987"/>
                  <a:pt x="2457912" y="1202987"/>
                </a:cubicBezTo>
                <a:cubicBezTo>
                  <a:pt x="2401680" y="1202987"/>
                  <a:pt x="2356096" y="1157403"/>
                  <a:pt x="2356096" y="1101172"/>
                </a:cubicBezTo>
                <a:cubicBezTo>
                  <a:pt x="2356096" y="1044940"/>
                  <a:pt x="2401680" y="999356"/>
                  <a:pt x="2457912" y="999356"/>
                </a:cubicBezTo>
                <a:close/>
                <a:moveTo>
                  <a:pt x="2123426" y="999356"/>
                </a:moveTo>
                <a:cubicBezTo>
                  <a:pt x="2179657" y="999356"/>
                  <a:pt x="2225241" y="1044940"/>
                  <a:pt x="2225241" y="1101172"/>
                </a:cubicBezTo>
                <a:cubicBezTo>
                  <a:pt x="2225241" y="1157403"/>
                  <a:pt x="2179657" y="1202987"/>
                  <a:pt x="2123426" y="1202987"/>
                </a:cubicBezTo>
                <a:cubicBezTo>
                  <a:pt x="2067194" y="1202987"/>
                  <a:pt x="2021610" y="1157403"/>
                  <a:pt x="2021610" y="1101172"/>
                </a:cubicBezTo>
                <a:cubicBezTo>
                  <a:pt x="2021610" y="1044940"/>
                  <a:pt x="2067194" y="999356"/>
                  <a:pt x="2123426" y="999356"/>
                </a:cubicBezTo>
                <a:close/>
                <a:moveTo>
                  <a:pt x="1788940" y="999356"/>
                </a:moveTo>
                <a:cubicBezTo>
                  <a:pt x="1845171" y="999356"/>
                  <a:pt x="1890755" y="1044940"/>
                  <a:pt x="1890755" y="1101172"/>
                </a:cubicBezTo>
                <a:cubicBezTo>
                  <a:pt x="1890755" y="1157403"/>
                  <a:pt x="1845171" y="1202987"/>
                  <a:pt x="1788940" y="1202987"/>
                </a:cubicBezTo>
                <a:cubicBezTo>
                  <a:pt x="1732708" y="1202987"/>
                  <a:pt x="1687124" y="1157403"/>
                  <a:pt x="1687124" y="1101172"/>
                </a:cubicBezTo>
                <a:cubicBezTo>
                  <a:pt x="1687124" y="1044940"/>
                  <a:pt x="1732708" y="999356"/>
                  <a:pt x="1788940" y="999356"/>
                </a:cubicBezTo>
                <a:close/>
                <a:moveTo>
                  <a:pt x="1454454" y="999356"/>
                </a:moveTo>
                <a:cubicBezTo>
                  <a:pt x="1510685" y="999356"/>
                  <a:pt x="1556269" y="1044940"/>
                  <a:pt x="1556269" y="1101172"/>
                </a:cubicBezTo>
                <a:cubicBezTo>
                  <a:pt x="1556269" y="1157403"/>
                  <a:pt x="1510685" y="1202987"/>
                  <a:pt x="1454454" y="1202987"/>
                </a:cubicBezTo>
                <a:cubicBezTo>
                  <a:pt x="1398222" y="1202987"/>
                  <a:pt x="1352638" y="1157403"/>
                  <a:pt x="1352638" y="1101172"/>
                </a:cubicBezTo>
                <a:cubicBezTo>
                  <a:pt x="1352638" y="1044940"/>
                  <a:pt x="1398222" y="999356"/>
                  <a:pt x="1454454" y="999356"/>
                </a:cubicBezTo>
                <a:close/>
                <a:moveTo>
                  <a:pt x="1105273" y="999356"/>
                </a:moveTo>
                <a:cubicBezTo>
                  <a:pt x="1161505" y="999356"/>
                  <a:pt x="1207089" y="1044940"/>
                  <a:pt x="1207089" y="1101172"/>
                </a:cubicBezTo>
                <a:cubicBezTo>
                  <a:pt x="1207089" y="1157403"/>
                  <a:pt x="1161505" y="1202987"/>
                  <a:pt x="1105273" y="1202987"/>
                </a:cubicBezTo>
                <a:cubicBezTo>
                  <a:pt x="1049042" y="1202987"/>
                  <a:pt x="1003458" y="1157403"/>
                  <a:pt x="1003458" y="1101172"/>
                </a:cubicBezTo>
                <a:cubicBezTo>
                  <a:pt x="1003458" y="1044940"/>
                  <a:pt x="1049042" y="999356"/>
                  <a:pt x="1105273" y="999356"/>
                </a:cubicBezTo>
                <a:close/>
                <a:moveTo>
                  <a:pt x="770787" y="999356"/>
                </a:moveTo>
                <a:cubicBezTo>
                  <a:pt x="827019" y="999356"/>
                  <a:pt x="872603" y="1044940"/>
                  <a:pt x="872603" y="1101172"/>
                </a:cubicBezTo>
                <a:cubicBezTo>
                  <a:pt x="872603" y="1157403"/>
                  <a:pt x="827019" y="1202987"/>
                  <a:pt x="770787" y="1202987"/>
                </a:cubicBezTo>
                <a:cubicBezTo>
                  <a:pt x="714556" y="1202987"/>
                  <a:pt x="668972" y="1157403"/>
                  <a:pt x="668972" y="1101172"/>
                </a:cubicBezTo>
                <a:cubicBezTo>
                  <a:pt x="668972" y="1044940"/>
                  <a:pt x="714556" y="999356"/>
                  <a:pt x="770787" y="999356"/>
                </a:cubicBezTo>
                <a:close/>
                <a:moveTo>
                  <a:pt x="436302" y="999356"/>
                </a:moveTo>
                <a:cubicBezTo>
                  <a:pt x="492533" y="999356"/>
                  <a:pt x="538117" y="1044940"/>
                  <a:pt x="538117" y="1101172"/>
                </a:cubicBezTo>
                <a:cubicBezTo>
                  <a:pt x="538117" y="1157403"/>
                  <a:pt x="492533" y="1202987"/>
                  <a:pt x="436302" y="1202987"/>
                </a:cubicBezTo>
                <a:cubicBezTo>
                  <a:pt x="380070" y="1202987"/>
                  <a:pt x="334486" y="1157403"/>
                  <a:pt x="334486" y="1101172"/>
                </a:cubicBezTo>
                <a:cubicBezTo>
                  <a:pt x="334486" y="1044940"/>
                  <a:pt x="380070" y="999356"/>
                  <a:pt x="436302" y="999356"/>
                </a:cubicBezTo>
                <a:close/>
                <a:moveTo>
                  <a:pt x="101816" y="999356"/>
                </a:moveTo>
                <a:cubicBezTo>
                  <a:pt x="158047" y="999356"/>
                  <a:pt x="203631" y="1044940"/>
                  <a:pt x="203631" y="1101172"/>
                </a:cubicBezTo>
                <a:cubicBezTo>
                  <a:pt x="203631" y="1157403"/>
                  <a:pt x="158047" y="1202987"/>
                  <a:pt x="101816" y="1202987"/>
                </a:cubicBezTo>
                <a:cubicBezTo>
                  <a:pt x="45584" y="1202987"/>
                  <a:pt x="0" y="1157403"/>
                  <a:pt x="0" y="1101172"/>
                </a:cubicBezTo>
                <a:cubicBezTo>
                  <a:pt x="0" y="1044940"/>
                  <a:pt x="45584" y="999356"/>
                  <a:pt x="101816" y="999356"/>
                </a:cubicBezTo>
                <a:close/>
                <a:moveTo>
                  <a:pt x="2457912" y="664870"/>
                </a:moveTo>
                <a:cubicBezTo>
                  <a:pt x="2514143" y="664870"/>
                  <a:pt x="2559727" y="710454"/>
                  <a:pt x="2559727" y="766686"/>
                </a:cubicBezTo>
                <a:cubicBezTo>
                  <a:pt x="2559727" y="822917"/>
                  <a:pt x="2514143" y="868501"/>
                  <a:pt x="2457912" y="868501"/>
                </a:cubicBezTo>
                <a:cubicBezTo>
                  <a:pt x="2401680" y="868501"/>
                  <a:pt x="2356096" y="822917"/>
                  <a:pt x="2356096" y="766686"/>
                </a:cubicBezTo>
                <a:cubicBezTo>
                  <a:pt x="2356096" y="710454"/>
                  <a:pt x="2401680" y="664870"/>
                  <a:pt x="2457912" y="664870"/>
                </a:cubicBezTo>
                <a:close/>
                <a:moveTo>
                  <a:pt x="2123426" y="664870"/>
                </a:moveTo>
                <a:cubicBezTo>
                  <a:pt x="2179657" y="664870"/>
                  <a:pt x="2225241" y="710454"/>
                  <a:pt x="2225241" y="766686"/>
                </a:cubicBezTo>
                <a:cubicBezTo>
                  <a:pt x="2225241" y="822917"/>
                  <a:pt x="2179657" y="868501"/>
                  <a:pt x="2123426" y="868501"/>
                </a:cubicBezTo>
                <a:cubicBezTo>
                  <a:pt x="2067194" y="868501"/>
                  <a:pt x="2021610" y="822917"/>
                  <a:pt x="2021610" y="766686"/>
                </a:cubicBezTo>
                <a:cubicBezTo>
                  <a:pt x="2021610" y="710454"/>
                  <a:pt x="2067194" y="664870"/>
                  <a:pt x="2123426" y="664870"/>
                </a:cubicBezTo>
                <a:close/>
                <a:moveTo>
                  <a:pt x="1788940" y="664870"/>
                </a:moveTo>
                <a:cubicBezTo>
                  <a:pt x="1845171" y="664870"/>
                  <a:pt x="1890755" y="710454"/>
                  <a:pt x="1890755" y="766686"/>
                </a:cubicBezTo>
                <a:cubicBezTo>
                  <a:pt x="1890755" y="822917"/>
                  <a:pt x="1845171" y="868501"/>
                  <a:pt x="1788940" y="868501"/>
                </a:cubicBezTo>
                <a:cubicBezTo>
                  <a:pt x="1732708" y="868501"/>
                  <a:pt x="1687124" y="822917"/>
                  <a:pt x="1687124" y="766686"/>
                </a:cubicBezTo>
                <a:cubicBezTo>
                  <a:pt x="1687124" y="710454"/>
                  <a:pt x="1732708" y="664870"/>
                  <a:pt x="1788940" y="664870"/>
                </a:cubicBezTo>
                <a:close/>
                <a:moveTo>
                  <a:pt x="1454454" y="664870"/>
                </a:moveTo>
                <a:cubicBezTo>
                  <a:pt x="1510685" y="664870"/>
                  <a:pt x="1556269" y="710454"/>
                  <a:pt x="1556269" y="766686"/>
                </a:cubicBezTo>
                <a:cubicBezTo>
                  <a:pt x="1556269" y="822917"/>
                  <a:pt x="1510685" y="868501"/>
                  <a:pt x="1454454" y="868501"/>
                </a:cubicBezTo>
                <a:cubicBezTo>
                  <a:pt x="1398222" y="868501"/>
                  <a:pt x="1352638" y="822917"/>
                  <a:pt x="1352638" y="766686"/>
                </a:cubicBezTo>
                <a:cubicBezTo>
                  <a:pt x="1352638" y="710454"/>
                  <a:pt x="1398222" y="664870"/>
                  <a:pt x="1454454" y="664870"/>
                </a:cubicBezTo>
                <a:close/>
                <a:moveTo>
                  <a:pt x="1105273" y="664870"/>
                </a:moveTo>
                <a:cubicBezTo>
                  <a:pt x="1161505" y="664870"/>
                  <a:pt x="1207089" y="710454"/>
                  <a:pt x="1207089" y="766686"/>
                </a:cubicBezTo>
                <a:cubicBezTo>
                  <a:pt x="1207089" y="822917"/>
                  <a:pt x="1161505" y="868501"/>
                  <a:pt x="1105273" y="868501"/>
                </a:cubicBezTo>
                <a:cubicBezTo>
                  <a:pt x="1049042" y="868501"/>
                  <a:pt x="1003458" y="822917"/>
                  <a:pt x="1003458" y="766686"/>
                </a:cubicBezTo>
                <a:cubicBezTo>
                  <a:pt x="1003458" y="710454"/>
                  <a:pt x="1049042" y="664870"/>
                  <a:pt x="1105273" y="664870"/>
                </a:cubicBezTo>
                <a:close/>
                <a:moveTo>
                  <a:pt x="770787" y="664870"/>
                </a:moveTo>
                <a:cubicBezTo>
                  <a:pt x="827019" y="664870"/>
                  <a:pt x="872603" y="710454"/>
                  <a:pt x="872603" y="766686"/>
                </a:cubicBezTo>
                <a:cubicBezTo>
                  <a:pt x="872603" y="822917"/>
                  <a:pt x="827019" y="868501"/>
                  <a:pt x="770787" y="868501"/>
                </a:cubicBezTo>
                <a:cubicBezTo>
                  <a:pt x="714556" y="868501"/>
                  <a:pt x="668972" y="822917"/>
                  <a:pt x="668972" y="766686"/>
                </a:cubicBezTo>
                <a:cubicBezTo>
                  <a:pt x="668972" y="710454"/>
                  <a:pt x="714556" y="664870"/>
                  <a:pt x="770787" y="664870"/>
                </a:cubicBezTo>
                <a:close/>
                <a:moveTo>
                  <a:pt x="436302" y="664870"/>
                </a:moveTo>
                <a:cubicBezTo>
                  <a:pt x="492533" y="664870"/>
                  <a:pt x="538117" y="710454"/>
                  <a:pt x="538117" y="766686"/>
                </a:cubicBezTo>
                <a:cubicBezTo>
                  <a:pt x="538117" y="822917"/>
                  <a:pt x="492533" y="868501"/>
                  <a:pt x="436302" y="868501"/>
                </a:cubicBezTo>
                <a:cubicBezTo>
                  <a:pt x="380070" y="868501"/>
                  <a:pt x="334486" y="822917"/>
                  <a:pt x="334486" y="766686"/>
                </a:cubicBezTo>
                <a:cubicBezTo>
                  <a:pt x="334486" y="710454"/>
                  <a:pt x="380070" y="664870"/>
                  <a:pt x="436302" y="664870"/>
                </a:cubicBezTo>
                <a:close/>
                <a:moveTo>
                  <a:pt x="101816" y="664870"/>
                </a:moveTo>
                <a:cubicBezTo>
                  <a:pt x="158047" y="664870"/>
                  <a:pt x="203631" y="710454"/>
                  <a:pt x="203631" y="766686"/>
                </a:cubicBezTo>
                <a:cubicBezTo>
                  <a:pt x="203631" y="822917"/>
                  <a:pt x="158047" y="868501"/>
                  <a:pt x="101816" y="868501"/>
                </a:cubicBezTo>
                <a:cubicBezTo>
                  <a:pt x="45584" y="868501"/>
                  <a:pt x="0" y="822917"/>
                  <a:pt x="0" y="766686"/>
                </a:cubicBezTo>
                <a:cubicBezTo>
                  <a:pt x="0" y="710454"/>
                  <a:pt x="45584" y="664870"/>
                  <a:pt x="101816" y="664870"/>
                </a:cubicBezTo>
                <a:close/>
                <a:moveTo>
                  <a:pt x="2457912" y="330384"/>
                </a:moveTo>
                <a:cubicBezTo>
                  <a:pt x="2514143" y="330384"/>
                  <a:pt x="2559727" y="375968"/>
                  <a:pt x="2559727" y="432200"/>
                </a:cubicBezTo>
                <a:cubicBezTo>
                  <a:pt x="2559727" y="488431"/>
                  <a:pt x="2514143" y="534015"/>
                  <a:pt x="2457912" y="534015"/>
                </a:cubicBezTo>
                <a:cubicBezTo>
                  <a:pt x="2401680" y="534015"/>
                  <a:pt x="2356096" y="488431"/>
                  <a:pt x="2356096" y="432200"/>
                </a:cubicBezTo>
                <a:cubicBezTo>
                  <a:pt x="2356096" y="375968"/>
                  <a:pt x="2401680" y="330384"/>
                  <a:pt x="2457912" y="330384"/>
                </a:cubicBezTo>
                <a:close/>
                <a:moveTo>
                  <a:pt x="2123426" y="330384"/>
                </a:moveTo>
                <a:cubicBezTo>
                  <a:pt x="2179657" y="330384"/>
                  <a:pt x="2225241" y="375968"/>
                  <a:pt x="2225241" y="432200"/>
                </a:cubicBezTo>
                <a:cubicBezTo>
                  <a:pt x="2225241" y="488431"/>
                  <a:pt x="2179657" y="534015"/>
                  <a:pt x="2123426" y="534015"/>
                </a:cubicBezTo>
                <a:cubicBezTo>
                  <a:pt x="2067194" y="534015"/>
                  <a:pt x="2021610" y="488431"/>
                  <a:pt x="2021610" y="432200"/>
                </a:cubicBezTo>
                <a:cubicBezTo>
                  <a:pt x="2021610" y="375968"/>
                  <a:pt x="2067194" y="330384"/>
                  <a:pt x="2123426" y="330384"/>
                </a:cubicBezTo>
                <a:close/>
                <a:moveTo>
                  <a:pt x="1788940" y="330384"/>
                </a:moveTo>
                <a:cubicBezTo>
                  <a:pt x="1845171" y="330384"/>
                  <a:pt x="1890755" y="375968"/>
                  <a:pt x="1890755" y="432200"/>
                </a:cubicBezTo>
                <a:cubicBezTo>
                  <a:pt x="1890755" y="488431"/>
                  <a:pt x="1845171" y="534015"/>
                  <a:pt x="1788940" y="534015"/>
                </a:cubicBezTo>
                <a:cubicBezTo>
                  <a:pt x="1732708" y="534015"/>
                  <a:pt x="1687124" y="488431"/>
                  <a:pt x="1687124" y="432200"/>
                </a:cubicBezTo>
                <a:cubicBezTo>
                  <a:pt x="1687124" y="375968"/>
                  <a:pt x="1732708" y="330384"/>
                  <a:pt x="1788940" y="330384"/>
                </a:cubicBezTo>
                <a:close/>
                <a:moveTo>
                  <a:pt x="1454454" y="330384"/>
                </a:moveTo>
                <a:cubicBezTo>
                  <a:pt x="1510685" y="330384"/>
                  <a:pt x="1556269" y="375968"/>
                  <a:pt x="1556269" y="432200"/>
                </a:cubicBezTo>
                <a:cubicBezTo>
                  <a:pt x="1556269" y="488431"/>
                  <a:pt x="1510685" y="534015"/>
                  <a:pt x="1454454" y="534015"/>
                </a:cubicBezTo>
                <a:cubicBezTo>
                  <a:pt x="1398222" y="534015"/>
                  <a:pt x="1352638" y="488431"/>
                  <a:pt x="1352638" y="432200"/>
                </a:cubicBezTo>
                <a:cubicBezTo>
                  <a:pt x="1352638" y="375968"/>
                  <a:pt x="1398222" y="330384"/>
                  <a:pt x="1454454" y="330384"/>
                </a:cubicBezTo>
                <a:close/>
                <a:moveTo>
                  <a:pt x="1105273" y="330384"/>
                </a:moveTo>
                <a:cubicBezTo>
                  <a:pt x="1161505" y="330384"/>
                  <a:pt x="1207089" y="375968"/>
                  <a:pt x="1207089" y="432200"/>
                </a:cubicBezTo>
                <a:cubicBezTo>
                  <a:pt x="1207089" y="488431"/>
                  <a:pt x="1161505" y="534015"/>
                  <a:pt x="1105273" y="534015"/>
                </a:cubicBezTo>
                <a:cubicBezTo>
                  <a:pt x="1049042" y="534015"/>
                  <a:pt x="1003458" y="488431"/>
                  <a:pt x="1003458" y="432200"/>
                </a:cubicBezTo>
                <a:cubicBezTo>
                  <a:pt x="1003458" y="375968"/>
                  <a:pt x="1049042" y="330384"/>
                  <a:pt x="1105273" y="330384"/>
                </a:cubicBezTo>
                <a:close/>
                <a:moveTo>
                  <a:pt x="770787" y="330384"/>
                </a:moveTo>
                <a:cubicBezTo>
                  <a:pt x="827019" y="330384"/>
                  <a:pt x="872603" y="375968"/>
                  <a:pt x="872603" y="432200"/>
                </a:cubicBezTo>
                <a:cubicBezTo>
                  <a:pt x="872603" y="488431"/>
                  <a:pt x="827019" y="534015"/>
                  <a:pt x="770787" y="534015"/>
                </a:cubicBezTo>
                <a:cubicBezTo>
                  <a:pt x="714556" y="534015"/>
                  <a:pt x="668972" y="488431"/>
                  <a:pt x="668972" y="432200"/>
                </a:cubicBezTo>
                <a:cubicBezTo>
                  <a:pt x="668972" y="375968"/>
                  <a:pt x="714556" y="330384"/>
                  <a:pt x="770787" y="330384"/>
                </a:cubicBezTo>
                <a:close/>
                <a:moveTo>
                  <a:pt x="436302" y="330384"/>
                </a:moveTo>
                <a:cubicBezTo>
                  <a:pt x="492533" y="330384"/>
                  <a:pt x="538117" y="375968"/>
                  <a:pt x="538117" y="432200"/>
                </a:cubicBezTo>
                <a:cubicBezTo>
                  <a:pt x="538117" y="488431"/>
                  <a:pt x="492533" y="534015"/>
                  <a:pt x="436302" y="534015"/>
                </a:cubicBezTo>
                <a:cubicBezTo>
                  <a:pt x="380070" y="534015"/>
                  <a:pt x="334486" y="488431"/>
                  <a:pt x="334486" y="432200"/>
                </a:cubicBezTo>
                <a:cubicBezTo>
                  <a:pt x="334486" y="375968"/>
                  <a:pt x="380070" y="330384"/>
                  <a:pt x="436302" y="330384"/>
                </a:cubicBezTo>
                <a:close/>
                <a:moveTo>
                  <a:pt x="101816" y="330384"/>
                </a:moveTo>
                <a:cubicBezTo>
                  <a:pt x="158047" y="330384"/>
                  <a:pt x="203631" y="375968"/>
                  <a:pt x="203631" y="432200"/>
                </a:cubicBezTo>
                <a:cubicBezTo>
                  <a:pt x="203631" y="488431"/>
                  <a:pt x="158047" y="534015"/>
                  <a:pt x="101816" y="534015"/>
                </a:cubicBezTo>
                <a:cubicBezTo>
                  <a:pt x="45584" y="534015"/>
                  <a:pt x="0" y="488431"/>
                  <a:pt x="0" y="432200"/>
                </a:cubicBezTo>
                <a:cubicBezTo>
                  <a:pt x="0" y="375968"/>
                  <a:pt x="45584" y="330384"/>
                  <a:pt x="101816" y="330384"/>
                </a:cubicBezTo>
                <a:close/>
                <a:moveTo>
                  <a:pt x="2457912" y="0"/>
                </a:moveTo>
                <a:cubicBezTo>
                  <a:pt x="2514143" y="0"/>
                  <a:pt x="2559727" y="45584"/>
                  <a:pt x="2559727" y="101816"/>
                </a:cubicBezTo>
                <a:cubicBezTo>
                  <a:pt x="2559727" y="158047"/>
                  <a:pt x="2514143" y="203631"/>
                  <a:pt x="2457912" y="203631"/>
                </a:cubicBezTo>
                <a:cubicBezTo>
                  <a:pt x="2401680" y="203631"/>
                  <a:pt x="2356096" y="158047"/>
                  <a:pt x="2356096" y="101816"/>
                </a:cubicBezTo>
                <a:cubicBezTo>
                  <a:pt x="2356096" y="45584"/>
                  <a:pt x="2401680" y="0"/>
                  <a:pt x="2457912" y="0"/>
                </a:cubicBezTo>
                <a:close/>
                <a:moveTo>
                  <a:pt x="2123426" y="0"/>
                </a:moveTo>
                <a:cubicBezTo>
                  <a:pt x="2179657" y="0"/>
                  <a:pt x="2225241" y="45584"/>
                  <a:pt x="2225241" y="101816"/>
                </a:cubicBezTo>
                <a:cubicBezTo>
                  <a:pt x="2225241" y="158047"/>
                  <a:pt x="2179657" y="203631"/>
                  <a:pt x="2123426" y="203631"/>
                </a:cubicBezTo>
                <a:cubicBezTo>
                  <a:pt x="2067194" y="203631"/>
                  <a:pt x="2021610" y="158047"/>
                  <a:pt x="2021610" y="101816"/>
                </a:cubicBezTo>
                <a:cubicBezTo>
                  <a:pt x="2021610" y="45584"/>
                  <a:pt x="2067194" y="0"/>
                  <a:pt x="2123426" y="0"/>
                </a:cubicBezTo>
                <a:close/>
                <a:moveTo>
                  <a:pt x="1788940" y="0"/>
                </a:moveTo>
                <a:cubicBezTo>
                  <a:pt x="1845171" y="0"/>
                  <a:pt x="1890755" y="45584"/>
                  <a:pt x="1890755" y="101816"/>
                </a:cubicBezTo>
                <a:cubicBezTo>
                  <a:pt x="1890755" y="158047"/>
                  <a:pt x="1845171" y="203631"/>
                  <a:pt x="1788940" y="203631"/>
                </a:cubicBezTo>
                <a:cubicBezTo>
                  <a:pt x="1732708" y="203631"/>
                  <a:pt x="1687124" y="158047"/>
                  <a:pt x="1687124" y="101816"/>
                </a:cubicBezTo>
                <a:cubicBezTo>
                  <a:pt x="1687124" y="45584"/>
                  <a:pt x="1732708" y="0"/>
                  <a:pt x="1788940" y="0"/>
                </a:cubicBezTo>
                <a:close/>
                <a:moveTo>
                  <a:pt x="1454454" y="0"/>
                </a:moveTo>
                <a:cubicBezTo>
                  <a:pt x="1510685" y="0"/>
                  <a:pt x="1556269" y="45584"/>
                  <a:pt x="1556269" y="101816"/>
                </a:cubicBezTo>
                <a:cubicBezTo>
                  <a:pt x="1556269" y="158047"/>
                  <a:pt x="1510685" y="203631"/>
                  <a:pt x="1454454" y="203631"/>
                </a:cubicBezTo>
                <a:cubicBezTo>
                  <a:pt x="1398222" y="203631"/>
                  <a:pt x="1352638" y="158047"/>
                  <a:pt x="1352638" y="101816"/>
                </a:cubicBezTo>
                <a:cubicBezTo>
                  <a:pt x="1352638" y="45584"/>
                  <a:pt x="1398222" y="0"/>
                  <a:pt x="1454454" y="0"/>
                </a:cubicBezTo>
                <a:close/>
                <a:moveTo>
                  <a:pt x="1105273" y="0"/>
                </a:moveTo>
                <a:cubicBezTo>
                  <a:pt x="1161505" y="0"/>
                  <a:pt x="1207089" y="45584"/>
                  <a:pt x="1207089" y="101816"/>
                </a:cubicBezTo>
                <a:cubicBezTo>
                  <a:pt x="1207089" y="158047"/>
                  <a:pt x="1161505" y="203631"/>
                  <a:pt x="1105273" y="203631"/>
                </a:cubicBezTo>
                <a:cubicBezTo>
                  <a:pt x="1049042" y="203631"/>
                  <a:pt x="1003458" y="158047"/>
                  <a:pt x="1003458" y="101816"/>
                </a:cubicBezTo>
                <a:cubicBezTo>
                  <a:pt x="1003458" y="45584"/>
                  <a:pt x="1049042" y="0"/>
                  <a:pt x="1105273" y="0"/>
                </a:cubicBezTo>
                <a:close/>
                <a:moveTo>
                  <a:pt x="770787" y="0"/>
                </a:moveTo>
                <a:cubicBezTo>
                  <a:pt x="827019" y="0"/>
                  <a:pt x="872603" y="45584"/>
                  <a:pt x="872603" y="101816"/>
                </a:cubicBezTo>
                <a:cubicBezTo>
                  <a:pt x="872603" y="158047"/>
                  <a:pt x="827019" y="203631"/>
                  <a:pt x="770787" y="203631"/>
                </a:cubicBezTo>
                <a:cubicBezTo>
                  <a:pt x="714556" y="203631"/>
                  <a:pt x="668972" y="158047"/>
                  <a:pt x="668972" y="101816"/>
                </a:cubicBezTo>
                <a:cubicBezTo>
                  <a:pt x="668972" y="45584"/>
                  <a:pt x="714556" y="0"/>
                  <a:pt x="770787" y="0"/>
                </a:cubicBezTo>
                <a:close/>
                <a:moveTo>
                  <a:pt x="436302" y="0"/>
                </a:moveTo>
                <a:cubicBezTo>
                  <a:pt x="492533" y="0"/>
                  <a:pt x="538117" y="45584"/>
                  <a:pt x="538117" y="101816"/>
                </a:cubicBezTo>
                <a:cubicBezTo>
                  <a:pt x="538117" y="158047"/>
                  <a:pt x="492533" y="203631"/>
                  <a:pt x="436302" y="203631"/>
                </a:cubicBezTo>
                <a:cubicBezTo>
                  <a:pt x="380070" y="203631"/>
                  <a:pt x="334486" y="158047"/>
                  <a:pt x="334486" y="101816"/>
                </a:cubicBezTo>
                <a:cubicBezTo>
                  <a:pt x="334486" y="45584"/>
                  <a:pt x="380070" y="0"/>
                  <a:pt x="436302" y="0"/>
                </a:cubicBezTo>
                <a:close/>
                <a:moveTo>
                  <a:pt x="101815" y="0"/>
                </a:moveTo>
                <a:cubicBezTo>
                  <a:pt x="158047" y="0"/>
                  <a:pt x="203631" y="45584"/>
                  <a:pt x="203631" y="101816"/>
                </a:cubicBezTo>
                <a:cubicBezTo>
                  <a:pt x="203631" y="158047"/>
                  <a:pt x="158047" y="203631"/>
                  <a:pt x="101815" y="203631"/>
                </a:cubicBezTo>
                <a:cubicBezTo>
                  <a:pt x="45584" y="203631"/>
                  <a:pt x="0" y="158047"/>
                  <a:pt x="0" y="101816"/>
                </a:cubicBezTo>
                <a:cubicBezTo>
                  <a:pt x="0" y="45584"/>
                  <a:pt x="45584" y="0"/>
                  <a:pt x="101815" y="0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 sz="135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0D490C5B-799C-4870-8F2A-ED8792339579}"/>
              </a:ext>
            </a:extLst>
          </p:cNvPr>
          <p:cNvSpPr/>
          <p:nvPr userDrawn="1"/>
        </p:nvSpPr>
        <p:spPr>
          <a:xfrm>
            <a:off x="0" y="0"/>
            <a:ext cx="4505538" cy="5143500"/>
          </a:xfrm>
          <a:custGeom>
            <a:avLst/>
            <a:gdLst>
              <a:gd name="connsiteX0" fmla="*/ 0 w 6007384"/>
              <a:gd name="connsiteY0" fmla="*/ 0 h 6869522"/>
              <a:gd name="connsiteX1" fmla="*/ 6007384 w 6007384"/>
              <a:gd name="connsiteY1" fmla="*/ 0 h 6869522"/>
              <a:gd name="connsiteX2" fmla="*/ 2060080 w 6007384"/>
              <a:gd name="connsiteY2" fmla="*/ 6869522 h 6869522"/>
              <a:gd name="connsiteX3" fmla="*/ 0 w 6007384"/>
              <a:gd name="connsiteY3" fmla="*/ 6869522 h 6869522"/>
              <a:gd name="connsiteX4" fmla="*/ 0 w 6007384"/>
              <a:gd name="connsiteY4" fmla="*/ 0 h 6869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07384" h="6869522">
                <a:moveTo>
                  <a:pt x="0" y="0"/>
                </a:moveTo>
                <a:lnTo>
                  <a:pt x="6007384" y="0"/>
                </a:lnTo>
                <a:lnTo>
                  <a:pt x="2060080" y="6869522"/>
                </a:lnTo>
                <a:lnTo>
                  <a:pt x="0" y="686952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6DA24411-4F83-4AC0-ABB0-B816059366F6}"/>
              </a:ext>
            </a:extLst>
          </p:cNvPr>
          <p:cNvSpPr/>
          <p:nvPr userDrawn="1"/>
        </p:nvSpPr>
        <p:spPr>
          <a:xfrm>
            <a:off x="-1" y="0"/>
            <a:ext cx="3757394" cy="5147979"/>
          </a:xfrm>
          <a:custGeom>
            <a:avLst/>
            <a:gdLst>
              <a:gd name="connsiteX0" fmla="*/ 0 w 4469529"/>
              <a:gd name="connsiteY0" fmla="*/ 0 h 6858000"/>
              <a:gd name="connsiteX1" fmla="*/ 4469529 w 4469529"/>
              <a:gd name="connsiteY1" fmla="*/ 0 h 6858000"/>
              <a:gd name="connsiteX2" fmla="*/ 522225 w 4469529"/>
              <a:gd name="connsiteY2" fmla="*/ 6858000 h 6858000"/>
              <a:gd name="connsiteX3" fmla="*/ 0 w 4469529"/>
              <a:gd name="connsiteY3" fmla="*/ 6858000 h 6858000"/>
              <a:gd name="connsiteX4" fmla="*/ 0 w 4469529"/>
              <a:gd name="connsiteY4" fmla="*/ 0 h 6858000"/>
              <a:gd name="connsiteX0" fmla="*/ 0 w 4469529"/>
              <a:gd name="connsiteY0" fmla="*/ 0 h 6858000"/>
              <a:gd name="connsiteX1" fmla="*/ 4469529 w 4469529"/>
              <a:gd name="connsiteY1" fmla="*/ 0 h 6858000"/>
              <a:gd name="connsiteX2" fmla="*/ 888280 w 4469529"/>
              <a:gd name="connsiteY2" fmla="*/ 6834554 h 6858000"/>
              <a:gd name="connsiteX3" fmla="*/ 0 w 4469529"/>
              <a:gd name="connsiteY3" fmla="*/ 6858000 h 6858000"/>
              <a:gd name="connsiteX4" fmla="*/ 0 w 4469529"/>
              <a:gd name="connsiteY4" fmla="*/ 0 h 6858000"/>
              <a:gd name="connsiteX0" fmla="*/ 0 w 4469529"/>
              <a:gd name="connsiteY0" fmla="*/ 0 h 6869723"/>
              <a:gd name="connsiteX1" fmla="*/ 4469529 w 4469529"/>
              <a:gd name="connsiteY1" fmla="*/ 0 h 6869723"/>
              <a:gd name="connsiteX2" fmla="*/ 867363 w 4469529"/>
              <a:gd name="connsiteY2" fmla="*/ 6869723 h 6869723"/>
              <a:gd name="connsiteX3" fmla="*/ 0 w 4469529"/>
              <a:gd name="connsiteY3" fmla="*/ 6858000 h 6869723"/>
              <a:gd name="connsiteX4" fmla="*/ 0 w 4469529"/>
              <a:gd name="connsiteY4" fmla="*/ 0 h 6869723"/>
              <a:gd name="connsiteX0" fmla="*/ 0 w 4469529"/>
              <a:gd name="connsiteY0" fmla="*/ 0 h 6858000"/>
              <a:gd name="connsiteX1" fmla="*/ 4469529 w 4469529"/>
              <a:gd name="connsiteY1" fmla="*/ 0 h 6858000"/>
              <a:gd name="connsiteX2" fmla="*/ 1036676 w 4469529"/>
              <a:gd name="connsiteY2" fmla="*/ 6846720 h 6858000"/>
              <a:gd name="connsiteX3" fmla="*/ 0 w 4469529"/>
              <a:gd name="connsiteY3" fmla="*/ 6858000 h 6858000"/>
              <a:gd name="connsiteX4" fmla="*/ 0 w 4469529"/>
              <a:gd name="connsiteY4" fmla="*/ 0 h 6858000"/>
              <a:gd name="connsiteX0" fmla="*/ 0 w 4469529"/>
              <a:gd name="connsiteY0" fmla="*/ 0 h 6863972"/>
              <a:gd name="connsiteX1" fmla="*/ 4469529 w 4469529"/>
              <a:gd name="connsiteY1" fmla="*/ 0 h 6863972"/>
              <a:gd name="connsiteX2" fmla="*/ 1036676 w 4469529"/>
              <a:gd name="connsiteY2" fmla="*/ 6863972 h 6863972"/>
              <a:gd name="connsiteX3" fmla="*/ 0 w 4469529"/>
              <a:gd name="connsiteY3" fmla="*/ 6858000 h 6863972"/>
              <a:gd name="connsiteX4" fmla="*/ 0 w 4469529"/>
              <a:gd name="connsiteY4" fmla="*/ 0 h 6863972"/>
              <a:gd name="connsiteX0" fmla="*/ 0 w 4469529"/>
              <a:gd name="connsiteY0" fmla="*/ 0 h 6863972"/>
              <a:gd name="connsiteX1" fmla="*/ 4469529 w 4469529"/>
              <a:gd name="connsiteY1" fmla="*/ 0 h 6863972"/>
              <a:gd name="connsiteX2" fmla="*/ 1046937 w 4469529"/>
              <a:gd name="connsiteY2" fmla="*/ 6863972 h 6863972"/>
              <a:gd name="connsiteX3" fmla="*/ 0 w 4469529"/>
              <a:gd name="connsiteY3" fmla="*/ 6858000 h 6863972"/>
              <a:gd name="connsiteX4" fmla="*/ 0 w 4469529"/>
              <a:gd name="connsiteY4" fmla="*/ 0 h 6863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69529" h="6863972">
                <a:moveTo>
                  <a:pt x="0" y="0"/>
                </a:moveTo>
                <a:lnTo>
                  <a:pt x="4469529" y="0"/>
                </a:lnTo>
                <a:lnTo>
                  <a:pt x="1046937" y="686397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6BD41AD4-1EF7-4F22-B0A6-77956D4D02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9395" y="519837"/>
            <a:ext cx="7685211" cy="397048"/>
          </a:xfrm>
        </p:spPr>
        <p:txBody>
          <a:bodyPr>
            <a:noAutofit/>
          </a:bodyPr>
          <a:lstStyle>
            <a:lvl1pPr algn="ctr">
              <a:defRPr sz="2700" b="1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444547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1/30/25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6706027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7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7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1/30/25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7214488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8"/>
            <a:ext cx="3886200" cy="326350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8"/>
            <a:ext cx="3886200" cy="326350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1/30/25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6737730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1/30/25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0775139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1/30/25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7516979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1/30/25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6198675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1/30/25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4197363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1/30/25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4541049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8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t>1/30/25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23356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  <p:sldLayoutId id="2147483706" r:id="rId12"/>
    <p:sldLayoutId id="2147483707" r:id="rId13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5" Type="http://schemas.openxmlformats.org/officeDocument/2006/relationships/chart" Target="../charts/chart1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png"/><Relationship Id="rId4" Type="http://schemas.openxmlformats.org/officeDocument/2006/relationships/image" Target="../media/image29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.png"/><Relationship Id="rId5" Type="http://schemas.openxmlformats.org/officeDocument/2006/relationships/image" Target="../media/image6.jpg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png"/><Relationship Id="rId4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7" Type="http://schemas.openxmlformats.org/officeDocument/2006/relationships/image" Target="../media/image1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jpeg"/><Relationship Id="rId5" Type="http://schemas.openxmlformats.org/officeDocument/2006/relationships/image" Target="../media/image10.jp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png"/><Relationship Id="rId4" Type="http://schemas.openxmlformats.org/officeDocument/2006/relationships/image" Target="../media/image14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.gif"/><Relationship Id="rId5" Type="http://schemas.openxmlformats.org/officeDocument/2006/relationships/image" Target="../media/image3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g"/><Relationship Id="rId13" Type="http://schemas.openxmlformats.org/officeDocument/2006/relationships/image" Target="../media/image23.png"/><Relationship Id="rId3" Type="http://schemas.openxmlformats.org/officeDocument/2006/relationships/image" Target="../media/image18.jpg"/><Relationship Id="rId7" Type="http://schemas.openxmlformats.org/officeDocument/2006/relationships/hyperlink" Target="https://www.security-insider.de/was-ist-ein-intrusion-detection-system-ids-a-612870/" TargetMode="External"/><Relationship Id="rId12" Type="http://schemas.openxmlformats.org/officeDocument/2006/relationships/image" Target="../media/image2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9.jpg"/><Relationship Id="rId11" Type="http://schemas.openxmlformats.org/officeDocument/2006/relationships/hyperlink" Target="https://www.quoteinspector.com/images/credit/mobile-online-secure-payment/" TargetMode="External"/><Relationship Id="rId5" Type="http://schemas.openxmlformats.org/officeDocument/2006/relationships/image" Target="../media/image12.jpg"/><Relationship Id="rId10" Type="http://schemas.openxmlformats.org/officeDocument/2006/relationships/image" Target="../media/image21.jpg"/><Relationship Id="rId4" Type="http://schemas.openxmlformats.org/officeDocument/2006/relationships/hyperlink" Target="https://jpralves.net/post/2018/02/14/energy-efficient-encryption-for-the-internet-of-things.html" TargetMode="External"/><Relationship Id="rId9" Type="http://schemas.openxmlformats.org/officeDocument/2006/relationships/hyperlink" Target="https://normativainfo.infocentre.es/sabes-que-es-el-compliance-que-funciones-realiza-un-compliance-officer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6.jpg"/><Relationship Id="rId4" Type="http://schemas.openxmlformats.org/officeDocument/2006/relationships/image" Target="../media/image10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7.jp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gradFill>
          <a:gsLst>
            <a:gs pos="53000">
              <a:srgbClr val="1181AE"/>
            </a:gs>
            <a:gs pos="0">
              <a:srgbClr val="1181AE"/>
            </a:gs>
            <a:gs pos="100000">
              <a:srgbClr val="095474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uploadFile/template/3_20240710140200A223.gif"/>
          <p:cNvPicPr>
            <a:picLocks noChangeAspect="1"/>
          </p:cNvPicPr>
          <p:nvPr/>
        </p:nvPicPr>
        <p:blipFill>
          <a:blip r:embed="rId3"/>
          <a:srcRect l="5357" t="4464" r="5357" b="6250"/>
          <a:stretch/>
        </p:blipFill>
        <p:spPr>
          <a:xfrm>
            <a:off x="330777" y="954617"/>
            <a:ext cx="3234267" cy="3234267"/>
          </a:xfrm>
          <a:prstGeom prst="ellipse">
            <a:avLst/>
          </a:prstGeom>
        </p:spPr>
      </p:pic>
      <p:pic>
        <p:nvPicPr>
          <p:cNvPr id="3" name="Image 1" descr="/uploadFile/template/2_20240710135515A182.jp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13471" y="1364742"/>
            <a:ext cx="2468880" cy="2468880"/>
          </a:xfrm>
          <a:prstGeom prst="ellipse">
            <a:avLst/>
          </a:prstGeom>
        </p:spPr>
      </p:pic>
      <p:sp>
        <p:nvSpPr>
          <p:cNvPr id="4" name="Text 0"/>
          <p:cNvSpPr/>
          <p:nvPr/>
        </p:nvSpPr>
        <p:spPr>
          <a:xfrm>
            <a:off x="3803904" y="1645920"/>
            <a:ext cx="4846320" cy="1281875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ctr">
              <a:lnSpc>
                <a:spcPct val="96000"/>
              </a:lnSpc>
              <a:spcBef>
                <a:spcPts val="375"/>
              </a:spcBef>
            </a:pPr>
            <a:r>
              <a:rPr lang="en-US" sz="3600" b="1" dirty="0">
                <a:solidFill>
                  <a:srgbClr val="FFFFFF"/>
                </a:solidFill>
                <a:latin typeface="Hiragino Sans GB" pitchFamily="34" charset="0"/>
                <a:ea typeface="Hiragino Sans GB" pitchFamily="34" charset="-122"/>
                <a:cs typeface="Hiragino Sans GB" pitchFamily="34" charset="-120"/>
              </a:rPr>
              <a:t>QAI Token EVCI Use Case</a:t>
            </a:r>
            <a:endParaRPr lang="en-US" sz="1500" dirty="0"/>
          </a:p>
        </p:txBody>
      </p:sp>
      <p:pic>
        <p:nvPicPr>
          <p:cNvPr id="5" name="Image 2" descr="/pptUploadFile/1737800969216900109/d3344d07202749a08a66d2748739d92e_20250125183522A69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0690" y="724662"/>
            <a:ext cx="2303145" cy="921258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4805520" y="3268365"/>
            <a:ext cx="2770429" cy="45720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ctr">
              <a:lnSpc>
                <a:spcPct val="120000"/>
              </a:lnSpc>
              <a:spcBef>
                <a:spcPts val="375"/>
              </a:spcBef>
            </a:pPr>
            <a:r>
              <a:rPr lang="en-US" sz="1500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WHITE PAPER 2025</a:t>
            </a:r>
            <a:endParaRPr lang="en-US" sz="15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3">
            <a:alphaModFix amt="22525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2681468" y="104758"/>
            <a:ext cx="4729869" cy="605487"/>
          </a:xfrm>
          <a:prstGeom prst="rect">
            <a:avLst/>
          </a:prstGeom>
          <a:noFill/>
          <a:ln/>
          <a:effectLst>
            <a:outerShdw blurRad="19050" dist="25400" dir="2700000" algn="bl" rotWithShape="0">
              <a:srgbClr val="12B98C">
                <a:alpha val="100000"/>
              </a:srgbClr>
            </a:outerShdw>
          </a:effectLst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3300" b="1" dirty="0">
                <a:latin typeface="Arial" pitchFamily="34" charset="0"/>
                <a:ea typeface="Arial" pitchFamily="34" charset="-122"/>
                <a:cs typeface="Arial" pitchFamily="34" charset="-120"/>
              </a:rPr>
              <a:t>Token Metrics</a:t>
            </a:r>
            <a:endParaRPr lang="en-US" sz="1500" dirty="0"/>
          </a:p>
        </p:txBody>
      </p:sp>
      <p:pic>
        <p:nvPicPr>
          <p:cNvPr id="5" name="Image 2" descr="/pptUploadFile/1737800969216900109/d3344d07202749a08a66d2748739d92e_20250125183522A69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0660" y="4544322"/>
            <a:ext cx="1383340" cy="599178"/>
          </a:xfrm>
          <a:prstGeom prst="rect">
            <a:avLst/>
          </a:prstGeom>
        </p:spPr>
      </p:pic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11C52260-E687-B859-3621-39A21DDD685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87459006"/>
              </p:ext>
            </p:extLst>
          </p:nvPr>
        </p:nvGraphicFramePr>
        <p:xfrm>
          <a:off x="636104" y="699117"/>
          <a:ext cx="8229600" cy="43396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gradFill>
          <a:gsLst>
            <a:gs pos="53000">
              <a:srgbClr val="1181AE"/>
            </a:gs>
            <a:gs pos="0">
              <a:srgbClr val="1181AE"/>
            </a:gs>
            <a:gs pos="100000">
              <a:srgbClr val="095474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uploadFile/template/7_20240710143805A355.gif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45736" y="743407"/>
            <a:ext cx="3657600" cy="3657600"/>
          </a:xfrm>
          <a:prstGeom prst="ellipse">
            <a:avLst/>
          </a:prstGeom>
        </p:spPr>
      </p:pic>
      <p:sp>
        <p:nvSpPr>
          <p:cNvPr id="3" name="Text 0"/>
          <p:cNvSpPr/>
          <p:nvPr/>
        </p:nvSpPr>
        <p:spPr>
          <a:xfrm>
            <a:off x="3903336" y="662016"/>
            <a:ext cx="4729869" cy="492827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2400" b="1" dirty="0">
                <a:solidFill>
                  <a:srgbClr val="FFFFFF"/>
                </a:solidFill>
                <a:latin typeface="Arial" pitchFamily="34" charset="0"/>
                <a:cs typeface="Arial" pitchFamily="34" charset="-120"/>
              </a:rPr>
              <a:t>Our Promise</a:t>
            </a:r>
            <a:endParaRPr lang="en-US" sz="15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76188" y="1273655"/>
            <a:ext cx="3196695" cy="2593220"/>
          </a:xfrm>
          <a:prstGeom prst="ellipse">
            <a:avLst/>
          </a:prstGeom>
        </p:spPr>
      </p:pic>
      <p:pic>
        <p:nvPicPr>
          <p:cNvPr id="5" name="Image 2" descr="/pptUploadFile/1737800969216900109/d3344d07202749a08a66d2748739d92e_20250125183522A69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95289" y="4508085"/>
            <a:ext cx="1248711" cy="635415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4180195" y="1273655"/>
            <a:ext cx="4298123" cy="450893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120000"/>
              </a:lnSpc>
              <a:spcBef>
                <a:spcPts val="375"/>
              </a:spcBef>
            </a:pPr>
            <a:endParaRPr lang="en-US" sz="15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F383CE-EB3B-0965-2C8B-E8C1798F2A17}"/>
              </a:ext>
            </a:extLst>
          </p:cNvPr>
          <p:cNvSpPr txBox="1"/>
          <p:nvPr/>
        </p:nvSpPr>
        <p:spPr>
          <a:xfrm>
            <a:off x="4133788" y="1483179"/>
            <a:ext cx="4860498" cy="212686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en-UG" dirty="0">
                <a:solidFill>
                  <a:schemeClr val="bg1"/>
                </a:solidFill>
              </a:rPr>
              <a:t>Simple, Secure EV charging for all communities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en-UG" dirty="0">
                <a:solidFill>
                  <a:schemeClr val="bg1"/>
                </a:solidFill>
              </a:rPr>
              <a:t>Focus on Privacy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en-UG" dirty="0">
                <a:solidFill>
                  <a:schemeClr val="bg1"/>
                </a:solidFill>
              </a:rPr>
              <a:t>Real-world pilot tests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en-UG" dirty="0">
                <a:solidFill>
                  <a:schemeClr val="bg1"/>
                </a:solidFill>
              </a:rPr>
              <a:t>Mindful tech adoption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en-UG" dirty="0">
                <a:solidFill>
                  <a:schemeClr val="bg1"/>
                </a:solidFill>
              </a:rPr>
              <a:t>A blend of AI and Quantum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blue cubes connected to a grid&#10;&#10;Description automatically generated">
            <a:extLst>
              <a:ext uri="{FF2B5EF4-FFF2-40B4-BE49-F238E27FC236}">
                <a16:creationId xmlns:a16="http://schemas.microsoft.com/office/drawing/2014/main" id="{88A1CF26-9D18-AB6D-9D81-8EC0374A24E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43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100000"/>
                    </a14:imgEffect>
                    <a14:imgEffect>
                      <a14:brightnessContrast contrast="-42000"/>
                    </a14:imgEffect>
                  </a14:imgLayer>
                </a14:imgProps>
              </a:ext>
            </a:extLst>
          </a:blip>
          <a:srcRect r="30249"/>
          <a:stretch/>
        </p:blipFill>
        <p:spPr>
          <a:xfrm>
            <a:off x="2380109" y="685800"/>
            <a:ext cx="2342159" cy="1885950"/>
          </a:xfrm>
          <a:prstGeom prst="rect">
            <a:avLst/>
          </a:prstGeom>
          <a:effectLst>
            <a:softEdge rad="84791"/>
          </a:effectLst>
        </p:spPr>
      </p:pic>
      <p:sp>
        <p:nvSpPr>
          <p:cNvPr id="2" name="Text 0"/>
          <p:cNvSpPr/>
          <p:nvPr/>
        </p:nvSpPr>
        <p:spPr>
          <a:xfrm>
            <a:off x="2347464" y="411646"/>
            <a:ext cx="4830775" cy="674799"/>
          </a:xfrm>
          <a:prstGeom prst="rect">
            <a:avLst/>
          </a:prstGeom>
          <a:noFill/>
          <a:ln/>
          <a:effectLst>
            <a:outerShdw blurRad="19050" dist="25400" dir="2700000" algn="bl" rotWithShape="0">
              <a:srgbClr val="12B98C">
                <a:alpha val="100000"/>
              </a:srgbClr>
            </a:outerShdw>
          </a:effectLst>
        </p:spPr>
        <p:txBody>
          <a:bodyPr wrap="square" lIns="95250" tIns="95250" rIns="95250" bIns="95250" rtlCol="0" anchor="t">
            <a:spAutoFit/>
          </a:bodyPr>
          <a:lstStyle/>
          <a:p>
            <a:pPr algn="ctr">
              <a:lnSpc>
                <a:spcPct val="96000"/>
              </a:lnSpc>
              <a:spcBef>
                <a:spcPts val="375"/>
              </a:spcBef>
            </a:pPr>
            <a:r>
              <a:rPr lang="en-US" sz="3300" b="1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Thank You</a:t>
            </a:r>
            <a:endParaRPr lang="en-US" sz="1500" dirty="0"/>
          </a:p>
        </p:txBody>
      </p:sp>
      <p:pic>
        <p:nvPicPr>
          <p:cNvPr id="5" name="Image 2" descr="/pptUploadFile/1737800969216900109/d3344d07202749a08a66d2748739d92e_20250125183522A693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97074" y="290540"/>
            <a:ext cx="1832103" cy="91701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75468E9-3229-E9F9-884B-C283154678A7}"/>
              </a:ext>
            </a:extLst>
          </p:cNvPr>
          <p:cNvSpPr txBox="1"/>
          <p:nvPr/>
        </p:nvSpPr>
        <p:spPr>
          <a:xfrm>
            <a:off x="1858618" y="4483628"/>
            <a:ext cx="72853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>
                <a:solidFill>
                  <a:schemeClr val="bg1"/>
                </a:solidFill>
                <a:effectLst/>
                <a:latin typeface="Roboto" panose="020F0502020204030204" pitchFamily="34" charset="0"/>
              </a:rPr>
              <a:t>Office: Chicago, IL,US 	Email: info@hciss.io</a:t>
            </a:r>
            <a:endParaRPr lang="en-UG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gradFill>
          <a:gsLst>
            <a:gs pos="53000">
              <a:srgbClr val="1181AE"/>
            </a:gs>
            <a:gs pos="0">
              <a:srgbClr val="1181AE"/>
            </a:gs>
            <a:gs pos="100000">
              <a:srgbClr val="095474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274320"/>
            <a:ext cx="8229600" cy="43891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210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Introduction</a:t>
            </a:r>
            <a:endParaRPr lang="en-US" sz="1500" dirty="0"/>
          </a:p>
        </p:txBody>
      </p:sp>
      <p:pic>
        <p:nvPicPr>
          <p:cNvPr id="3" name="Image 0" descr="/uploadFile/template/11_20240710150615A534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6758" y="713232"/>
            <a:ext cx="7967242" cy="1655064"/>
          </a:xfrm>
          <a:prstGeom prst="rect">
            <a:avLst/>
          </a:prstGeom>
        </p:spPr>
      </p:pic>
      <p:pic>
        <p:nvPicPr>
          <p:cNvPr id="4" name="Image 1" descr="/uploadFile/template/11_20240710150615A534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91609" y="2679230"/>
            <a:ext cx="6471209" cy="1811388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176567" y="713232"/>
            <a:ext cx="1655064" cy="1655064"/>
          </a:xfrm>
          <a:custGeom>
            <a:avLst/>
            <a:gdLst/>
            <a:ahLst/>
            <a:cxnLst/>
            <a:rect l="l" t="t" r="r" b="b"/>
            <a:pathLst>
              <a:path w="1655064" h="1655064">
                <a:moveTo>
                  <a:pt x="827532" y="0"/>
                </a:moveTo>
                <a:cubicBezTo>
                  <a:pt x="1284259" y="0"/>
                  <a:pt x="1655064" y="370805"/>
                  <a:pt x="1655064" y="827532"/>
                </a:cubicBezTo>
                <a:cubicBezTo>
                  <a:pt x="1655064" y="1284259"/>
                  <a:pt x="1284259" y="1655064"/>
                  <a:pt x="827532" y="1655064"/>
                </a:cubicBezTo>
                <a:cubicBezTo>
                  <a:pt x="370805" y="1655064"/>
                  <a:pt x="0" y="1284259"/>
                  <a:pt x="0" y="827532"/>
                </a:cubicBezTo>
                <a:cubicBezTo>
                  <a:pt x="0" y="370805"/>
                  <a:pt x="370805" y="0"/>
                  <a:pt x="827532" y="0"/>
                </a:cubicBezTo>
                <a:close/>
              </a:path>
            </a:pathLst>
          </a:custGeom>
          <a:solidFill>
            <a:srgbClr val="052F61"/>
          </a:solidFill>
          <a:ln/>
          <a:effectLst>
            <a:outerShdw blurRad="19050" dist="25400" dir="2700000" algn="bl" rotWithShape="0">
              <a:srgbClr val="000000">
                <a:alpha val="100000"/>
              </a:srgbClr>
            </a:outerShdw>
          </a:effectLst>
        </p:spPr>
        <p:txBody>
          <a:bodyPr/>
          <a:lstStyle/>
          <a:p>
            <a:endParaRPr lang="en-UG"/>
          </a:p>
        </p:txBody>
      </p:sp>
      <p:sp>
        <p:nvSpPr>
          <p:cNvPr id="6" name="Shape 2"/>
          <p:cNvSpPr/>
          <p:nvPr/>
        </p:nvSpPr>
        <p:spPr>
          <a:xfrm flipH="1">
            <a:off x="5785409" y="2679230"/>
            <a:ext cx="1811388" cy="1811388"/>
          </a:xfrm>
          <a:custGeom>
            <a:avLst/>
            <a:gdLst/>
            <a:ahLst/>
            <a:cxnLst/>
            <a:rect l="l" t="t" r="r" b="b"/>
            <a:pathLst>
              <a:path w="1811388" h="1811388">
                <a:moveTo>
                  <a:pt x="905694" y="0"/>
                </a:moveTo>
                <a:cubicBezTo>
                  <a:pt x="1405560" y="0"/>
                  <a:pt x="1811388" y="405828"/>
                  <a:pt x="1811388" y="905694"/>
                </a:cubicBezTo>
                <a:cubicBezTo>
                  <a:pt x="1811388" y="1405560"/>
                  <a:pt x="1405560" y="1811388"/>
                  <a:pt x="905694" y="1811388"/>
                </a:cubicBezTo>
                <a:cubicBezTo>
                  <a:pt x="405828" y="1811388"/>
                  <a:pt x="0" y="1405560"/>
                  <a:pt x="0" y="905694"/>
                </a:cubicBezTo>
                <a:cubicBezTo>
                  <a:pt x="0" y="405828"/>
                  <a:pt x="405828" y="0"/>
                  <a:pt x="905694" y="0"/>
                </a:cubicBezTo>
                <a:close/>
              </a:path>
            </a:pathLst>
          </a:custGeom>
          <a:solidFill>
            <a:srgbClr val="052F61"/>
          </a:solidFill>
          <a:ln/>
          <a:effectLst>
            <a:outerShdw blurRad="19050" dist="25400" dir="2700000" algn="bl" rotWithShape="0">
              <a:srgbClr val="000000">
                <a:alpha val="100000"/>
              </a:srgbClr>
            </a:outerShdw>
          </a:effectLst>
        </p:spPr>
        <p:txBody>
          <a:bodyPr/>
          <a:lstStyle/>
          <a:p>
            <a:endParaRPr lang="en-UG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82956" y="713232"/>
            <a:ext cx="1707826" cy="1655064"/>
          </a:xfrm>
          <a:prstGeom prst="ellipse">
            <a:avLst/>
          </a:prstGeom>
        </p:spPr>
      </p:pic>
      <p:pic>
        <p:nvPicPr>
          <p:cNvPr id="8" name="Image 3" descr="/uploadFile/12_20240710151337A563.jpg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785409" y="2697518"/>
            <a:ext cx="1765668" cy="1765668"/>
          </a:xfrm>
          <a:prstGeom prst="ellipse">
            <a:avLst/>
          </a:prstGeom>
        </p:spPr>
      </p:pic>
      <p:sp>
        <p:nvSpPr>
          <p:cNvPr id="9" name="Text 3"/>
          <p:cNvSpPr/>
          <p:nvPr/>
        </p:nvSpPr>
        <p:spPr>
          <a:xfrm>
            <a:off x="1890782" y="752437"/>
            <a:ext cx="7099195" cy="148502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190500" indent="-190500" algn="just">
              <a:spcBef>
                <a:spcPts val="10"/>
              </a:spcBef>
              <a:buSzPct val="100000"/>
              <a:buChar char="•"/>
            </a:pPr>
            <a:r>
              <a:rPr lang="en-US" sz="1200" dirty="0">
                <a:solidFill>
                  <a:srgbClr val="FFFFFF"/>
                </a:solidFill>
                <a:latin typeface="Hiragino Sans GB" pitchFamily="34" charset="0"/>
                <a:ea typeface="Hiragino Sans GB" pitchFamily="34" charset="-122"/>
                <a:cs typeface="Hiragino Sans GB" pitchFamily="34" charset="-120"/>
              </a:rPr>
              <a:t>Electric vehicle (EV) owners lead our greener future. </a:t>
            </a:r>
            <a:endParaRPr lang="en-US" sz="1500" dirty="0"/>
          </a:p>
          <a:p>
            <a:pPr marL="190500" indent="-190500" algn="just">
              <a:spcBef>
                <a:spcPts val="10"/>
              </a:spcBef>
              <a:buSzPct val="100000"/>
              <a:buChar char="•"/>
            </a:pPr>
            <a:r>
              <a:rPr lang="en-US" sz="1200" dirty="0">
                <a:solidFill>
                  <a:srgbClr val="FFFFFF"/>
                </a:solidFill>
                <a:latin typeface="Hiragino Sans GB" pitchFamily="34" charset="0"/>
                <a:ea typeface="Hiragino Sans GB" pitchFamily="34" charset="-122"/>
                <a:cs typeface="Hiragino Sans GB" pitchFamily="34" charset="-120"/>
              </a:rPr>
              <a:t>Standard charging networks can be clunky, pricey, and not secure enough. </a:t>
            </a:r>
            <a:endParaRPr lang="en-US" sz="1500" dirty="0"/>
          </a:p>
          <a:p>
            <a:pPr marL="190500" indent="-190500" algn="just">
              <a:spcBef>
                <a:spcPts val="10"/>
              </a:spcBef>
              <a:buSzPct val="100000"/>
              <a:buChar char="•"/>
            </a:pPr>
            <a:r>
              <a:rPr lang="en-US" sz="1200" dirty="0">
                <a:solidFill>
                  <a:srgbClr val="FFFFFF"/>
                </a:solidFill>
                <a:latin typeface="Hiragino Sans GB" pitchFamily="34" charset="0"/>
                <a:ea typeface="Hiragino Sans GB" pitchFamily="34" charset="-122"/>
                <a:cs typeface="Hiragino Sans GB" pitchFamily="34" charset="-120"/>
              </a:rPr>
              <a:t>The QuantumAI Token (QAI) aims to fix this using a decentralized blockchain network and AI tools, all wrapped in quantum-resistant security. </a:t>
            </a:r>
            <a:endParaRPr lang="en-US" sz="1500" dirty="0"/>
          </a:p>
          <a:p>
            <a:pPr marL="190500" indent="-190500" algn="just">
              <a:spcBef>
                <a:spcPts val="10"/>
              </a:spcBef>
              <a:buSzPct val="100000"/>
              <a:buChar char="•"/>
            </a:pPr>
            <a:r>
              <a:rPr lang="en-US" sz="1200" dirty="0">
                <a:solidFill>
                  <a:srgbClr val="FFFFFF"/>
                </a:solidFill>
                <a:latin typeface="Hiragino Sans GB" pitchFamily="34" charset="0"/>
                <a:ea typeface="Hiragino Sans GB" pitchFamily="34" charset="-122"/>
                <a:cs typeface="Hiragino Sans GB" pitchFamily="34" charset="-120"/>
              </a:rPr>
              <a:t>EV owners can pay with QAI tokens or credit/debit. </a:t>
            </a:r>
            <a:endParaRPr lang="en-US" sz="1500" dirty="0"/>
          </a:p>
          <a:p>
            <a:pPr marL="190500" indent="-190500" algn="just">
              <a:spcBef>
                <a:spcPts val="10"/>
              </a:spcBef>
              <a:buSzPct val="100000"/>
              <a:buChar char="•"/>
            </a:pPr>
            <a:r>
              <a:rPr lang="en-US" sz="1200" dirty="0">
                <a:solidFill>
                  <a:srgbClr val="FFFFFF"/>
                </a:solidFill>
                <a:latin typeface="Hiragino Sans GB" pitchFamily="34" charset="0"/>
                <a:ea typeface="Hiragino Sans GB" pitchFamily="34" charset="-122"/>
                <a:cs typeface="Hiragino Sans GB" pitchFamily="34" charset="-120"/>
              </a:rPr>
              <a:t>Our system focuses on privacy-first payments. That means less user data collected and stronger safeguards.</a:t>
            </a:r>
            <a:endParaRPr lang="en-US" sz="1500" dirty="0"/>
          </a:p>
        </p:txBody>
      </p:sp>
      <p:sp>
        <p:nvSpPr>
          <p:cNvPr id="10" name="Text 4"/>
          <p:cNvSpPr/>
          <p:nvPr/>
        </p:nvSpPr>
        <p:spPr>
          <a:xfrm>
            <a:off x="457200" y="2797090"/>
            <a:ext cx="5120640" cy="36576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400" b="1" u="sng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Key Goal</a:t>
            </a:r>
            <a:endParaRPr lang="en-US" sz="1500" dirty="0"/>
          </a:p>
        </p:txBody>
      </p:sp>
      <p:sp>
        <p:nvSpPr>
          <p:cNvPr id="11" name="Text 5"/>
          <p:cNvSpPr/>
          <p:nvPr/>
        </p:nvSpPr>
        <p:spPr>
          <a:xfrm>
            <a:off x="457200" y="3162850"/>
            <a:ext cx="5120640" cy="54864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500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Offer a simpler, cost-saving, and privacy-friendly path for EV charging.</a:t>
            </a:r>
            <a:endParaRPr lang="en-US" sz="1500" dirty="0"/>
          </a:p>
        </p:txBody>
      </p:sp>
      <p:pic>
        <p:nvPicPr>
          <p:cNvPr id="12" name="Image 4" descr="/pptUploadFile/1737800969216900109/d3344d07202749a08a66d2748739d92e_20250125183522A693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96561" y="4594860"/>
            <a:ext cx="1347439" cy="548640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457200" y="3648326"/>
            <a:ext cx="5120640" cy="36576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400" b="1" u="sng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Unique Twist</a:t>
            </a:r>
            <a:endParaRPr lang="en-US" sz="1500" dirty="0"/>
          </a:p>
        </p:txBody>
      </p:sp>
      <p:sp>
        <p:nvSpPr>
          <p:cNvPr id="14" name="Text 7"/>
          <p:cNvSpPr/>
          <p:nvPr/>
        </p:nvSpPr>
        <p:spPr>
          <a:xfrm>
            <a:off x="457200" y="3941978"/>
            <a:ext cx="5120640" cy="36576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500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We run pilot tests first. Then we grow as we learn what works.</a:t>
            </a:r>
            <a:endParaRPr lang="en-US" sz="15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gradFill>
          <a:gsLst>
            <a:gs pos="53000">
              <a:srgbClr val="1181AE"/>
            </a:gs>
            <a:gs pos="0">
              <a:srgbClr val="1181AE"/>
            </a:gs>
            <a:gs pos="100000">
              <a:srgbClr val="095474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uploadFile/template/7_20240710143805A355.gif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45736" y="743407"/>
            <a:ext cx="3657600" cy="3657600"/>
          </a:xfrm>
          <a:prstGeom prst="ellipse">
            <a:avLst/>
          </a:prstGeom>
        </p:spPr>
      </p:pic>
      <p:sp>
        <p:nvSpPr>
          <p:cNvPr id="3" name="Text 0"/>
          <p:cNvSpPr/>
          <p:nvPr/>
        </p:nvSpPr>
        <p:spPr>
          <a:xfrm>
            <a:off x="3903336" y="662016"/>
            <a:ext cx="4729869" cy="48006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24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Vision and Mission</a:t>
            </a:r>
            <a:endParaRPr lang="en-US" sz="15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51518" y="1249189"/>
            <a:ext cx="2646036" cy="2646036"/>
          </a:xfrm>
          <a:prstGeom prst="ellipse">
            <a:avLst/>
          </a:prstGeom>
        </p:spPr>
      </p:pic>
      <p:pic>
        <p:nvPicPr>
          <p:cNvPr id="5" name="Image 2" descr="/pptUploadFile/1737800969216900109/d3344d07202749a08a66d2748739d92e_20250125183522A69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14512" y="4508085"/>
            <a:ext cx="1329488" cy="635415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4180195" y="1273655"/>
            <a:ext cx="4298123" cy="299332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120000"/>
              </a:lnSpc>
              <a:spcBef>
                <a:spcPts val="375"/>
              </a:spcBef>
            </a:pPr>
            <a:r>
              <a:rPr lang="en-US" sz="1500" dirty="0">
                <a:solidFill>
                  <a:srgbClr val="FFFFFF"/>
                </a:solidFill>
                <a:latin typeface="Hiragino Sans GB" pitchFamily="34" charset="0"/>
                <a:ea typeface="Hiragino Sans GB" pitchFamily="34" charset="-122"/>
                <a:cs typeface="Hiragino Sans GB" pitchFamily="34" charset="-120"/>
              </a:rPr>
              <a:t>HCISS, LLC (BSECAENERGY) imagines a world where QAI powers a safer, greener EV charging scene. By 2028, we want top-notch security and sustainability in e-mobility. </a:t>
            </a:r>
            <a:endParaRPr lang="en-US" sz="1500" dirty="0"/>
          </a:p>
          <a:p>
            <a:pPr>
              <a:lnSpc>
                <a:spcPct val="120000"/>
              </a:lnSpc>
              <a:spcBef>
                <a:spcPts val="375"/>
              </a:spcBef>
            </a:pPr>
            <a:r>
              <a:rPr lang="en-US" sz="1500" dirty="0">
                <a:solidFill>
                  <a:srgbClr val="FFFFFF"/>
                </a:solidFill>
                <a:latin typeface="Hiragino Sans GB" pitchFamily="34" charset="0"/>
                <a:ea typeface="Hiragino Sans GB" pitchFamily="34" charset="-122"/>
                <a:cs typeface="Hiragino Sans GB" pitchFamily="34" charset="-120"/>
              </a:rPr>
              <a:t>Our mission is to speed up EV adoption. We deliver advanced yet careful AI and Quantum solutions. We also respect user data. We</a:t>
            </a:r>
            <a:r>
              <a:rPr lang="en-US" sz="1500" dirty="0"/>
              <a:t> </a:t>
            </a:r>
            <a:r>
              <a:rPr lang="en-US" sz="1500" dirty="0">
                <a:solidFill>
                  <a:srgbClr val="FFFFFF"/>
                </a:solidFill>
                <a:latin typeface="Hiragino Sans GB" pitchFamily="34" charset="0"/>
                <a:ea typeface="Hiragino Sans GB" pitchFamily="34" charset="-122"/>
                <a:cs typeface="Hiragino Sans GB" pitchFamily="34" charset="-120"/>
              </a:rPr>
              <a:t>want to support people in many cultures who seek clean energy and trust.</a:t>
            </a:r>
            <a:endParaRPr lang="en-US" sz="15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3">
            <a:alphaModFix amt="51124"/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365760"/>
            <a:ext cx="8229600" cy="452628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2100" b="1" dirty="0">
                <a:latin typeface="Hiragino Sans GB" pitchFamily="34" charset="0"/>
                <a:ea typeface="Hiragino Sans GB" pitchFamily="34" charset="-122"/>
                <a:cs typeface="Hiragino Sans GB" pitchFamily="34" charset="-120"/>
              </a:rPr>
              <a:t>QAI Token EVCI Strategy</a:t>
            </a:r>
            <a:endParaRPr lang="en-US" sz="1500" dirty="0"/>
          </a:p>
        </p:txBody>
      </p:sp>
      <p:sp>
        <p:nvSpPr>
          <p:cNvPr id="5" name="Text 2"/>
          <p:cNvSpPr/>
          <p:nvPr/>
        </p:nvSpPr>
        <p:spPr>
          <a:xfrm>
            <a:off x="457200" y="1885213"/>
            <a:ext cx="2468880" cy="391517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600" b="1" dirty="0">
                <a:latin typeface="Hiragino Sans GB" pitchFamily="34" charset="0"/>
                <a:ea typeface="Hiragino Sans GB" pitchFamily="34" charset="-122"/>
                <a:cs typeface="Hiragino Sans GB" pitchFamily="34" charset="-120"/>
              </a:rPr>
              <a:t>Blockchain Security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457200" y="2537460"/>
            <a:ext cx="2468880" cy="1256049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190500" indent="-190500">
              <a:lnSpc>
                <a:spcPct val="80000"/>
              </a:lnSpc>
              <a:spcBef>
                <a:spcPts val="10"/>
              </a:spcBef>
              <a:buSzPct val="100000"/>
              <a:buChar char="•"/>
            </a:pPr>
            <a:r>
              <a:rPr lang="en-US" sz="1600" dirty="0">
                <a:latin typeface="Hiragino Sans GB" pitchFamily="34" charset="0"/>
                <a:ea typeface="Hiragino Sans GB" pitchFamily="34" charset="-122"/>
                <a:cs typeface="Hiragino Sans GB" pitchFamily="34" charset="-120"/>
              </a:rPr>
              <a:t>Tamper-proof storage and identity tracking.</a:t>
            </a:r>
            <a:endParaRPr lang="en-US" dirty="0"/>
          </a:p>
          <a:p>
            <a:pPr>
              <a:lnSpc>
                <a:spcPct val="80000"/>
              </a:lnSpc>
              <a:spcBef>
                <a:spcPts val="375"/>
              </a:spcBef>
            </a:pPr>
            <a:endParaRPr lang="en-US" dirty="0"/>
          </a:p>
          <a:p>
            <a:pPr marL="190500" indent="-190500">
              <a:lnSpc>
                <a:spcPct val="80000"/>
              </a:lnSpc>
              <a:spcBef>
                <a:spcPts val="10"/>
              </a:spcBef>
              <a:buSzPct val="100000"/>
              <a:buChar char="•"/>
            </a:pPr>
            <a:r>
              <a:rPr lang="en-US" sz="1600" dirty="0">
                <a:latin typeface="Hiragino Sans GB" pitchFamily="34" charset="0"/>
                <a:ea typeface="Hiragino Sans GB" pitchFamily="34" charset="-122"/>
                <a:cs typeface="Hiragino Sans GB" pitchFamily="34" charset="-120"/>
              </a:rPr>
              <a:t>Minimal user data.</a:t>
            </a:r>
            <a:endParaRPr lang="en-US" dirty="0"/>
          </a:p>
        </p:txBody>
      </p:sp>
      <p:sp>
        <p:nvSpPr>
          <p:cNvPr id="9" name="Text 5"/>
          <p:cNvSpPr/>
          <p:nvPr/>
        </p:nvSpPr>
        <p:spPr>
          <a:xfrm>
            <a:off x="3337560" y="1885493"/>
            <a:ext cx="2468880" cy="588494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600" b="1" dirty="0">
                <a:latin typeface="Hiragino Sans GB" pitchFamily="34" charset="0"/>
                <a:ea typeface="Hiragino Sans GB" pitchFamily="34" charset="-122"/>
                <a:cs typeface="Hiragino Sans GB" pitchFamily="34" charset="-120"/>
              </a:rPr>
              <a:t>Pilot AI and Quantum Carefully</a:t>
            </a:r>
            <a:endParaRPr lang="en-US" sz="1600" dirty="0"/>
          </a:p>
        </p:txBody>
      </p:sp>
      <p:sp>
        <p:nvSpPr>
          <p:cNvPr id="10" name="Text 6"/>
          <p:cNvSpPr/>
          <p:nvPr/>
        </p:nvSpPr>
        <p:spPr>
          <a:xfrm>
            <a:off x="3337560" y="2537460"/>
            <a:ext cx="2468880" cy="1795684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190500" indent="-190500">
              <a:lnSpc>
                <a:spcPct val="80000"/>
              </a:lnSpc>
              <a:spcBef>
                <a:spcPts val="10"/>
              </a:spcBef>
              <a:buSzPct val="100000"/>
              <a:buChar char="•"/>
            </a:pPr>
            <a:r>
              <a:rPr lang="en-US" sz="1600" dirty="0">
                <a:latin typeface="Hiragino Sans GB" pitchFamily="34" charset="0"/>
                <a:ea typeface="Hiragino Sans GB" pitchFamily="34" charset="-122"/>
                <a:cs typeface="Hiragino Sans GB" pitchFamily="34" charset="-120"/>
              </a:rPr>
              <a:t>AI helps with real-time adjustments. It balances energy demand.</a:t>
            </a:r>
          </a:p>
          <a:p>
            <a:pPr>
              <a:lnSpc>
                <a:spcPct val="80000"/>
              </a:lnSpc>
              <a:spcBef>
                <a:spcPts val="10"/>
              </a:spcBef>
              <a:buSzPct val="100000"/>
            </a:pPr>
            <a:endParaRPr lang="en-US" dirty="0"/>
          </a:p>
          <a:p>
            <a:pPr marL="190500" indent="-190500">
              <a:lnSpc>
                <a:spcPct val="80000"/>
              </a:lnSpc>
              <a:spcBef>
                <a:spcPts val="10"/>
              </a:spcBef>
              <a:buSzPct val="100000"/>
              <a:buChar char="•"/>
            </a:pPr>
            <a:r>
              <a:rPr lang="en-US" sz="1600" dirty="0">
                <a:latin typeface="Hiragino Sans GB" pitchFamily="34" charset="0"/>
                <a:ea typeface="Hiragino Sans GB" pitchFamily="34" charset="-122"/>
                <a:cs typeface="Hiragino Sans GB" pitchFamily="34" charset="-120"/>
              </a:rPr>
              <a:t>Quantum-resistant cryptography adds an extra layer</a:t>
            </a:r>
            <a:endParaRPr lang="en-US" dirty="0"/>
          </a:p>
        </p:txBody>
      </p:sp>
      <p:sp>
        <p:nvSpPr>
          <p:cNvPr id="13" name="Text 8"/>
          <p:cNvSpPr/>
          <p:nvPr/>
        </p:nvSpPr>
        <p:spPr>
          <a:xfrm>
            <a:off x="6217920" y="1885493"/>
            <a:ext cx="2468880" cy="588494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600" b="1" dirty="0">
                <a:latin typeface="Hiragino Sans GB" pitchFamily="34" charset="0"/>
                <a:ea typeface="Hiragino Sans GB" pitchFamily="34" charset="-122"/>
                <a:cs typeface="Hiragino Sans GB" pitchFamily="34" charset="-120"/>
              </a:rPr>
              <a:t>Focus on Privacy and Control</a:t>
            </a:r>
            <a:endParaRPr lang="en-US" sz="1600" dirty="0"/>
          </a:p>
        </p:txBody>
      </p:sp>
      <p:sp>
        <p:nvSpPr>
          <p:cNvPr id="14" name="Text 9"/>
          <p:cNvSpPr/>
          <p:nvPr/>
        </p:nvSpPr>
        <p:spPr>
          <a:xfrm>
            <a:off x="6217920" y="2537460"/>
            <a:ext cx="2468880" cy="145302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190500" indent="-190500">
              <a:lnSpc>
                <a:spcPct val="80000"/>
              </a:lnSpc>
              <a:spcBef>
                <a:spcPts val="10"/>
              </a:spcBef>
              <a:buSzPct val="100000"/>
              <a:buChar char="•"/>
            </a:pPr>
            <a:r>
              <a:rPr lang="en-US" sz="1600" dirty="0">
                <a:latin typeface="Hiragino Sans GB" pitchFamily="34" charset="0"/>
                <a:ea typeface="Hiragino Sans GB" pitchFamily="34" charset="-122"/>
                <a:cs typeface="Hiragino Sans GB" pitchFamily="34" charset="-120"/>
              </a:rPr>
              <a:t>We only gather data needed for billing or rewards.</a:t>
            </a:r>
            <a:endParaRPr lang="en-US" dirty="0"/>
          </a:p>
          <a:p>
            <a:pPr>
              <a:lnSpc>
                <a:spcPct val="80000"/>
              </a:lnSpc>
              <a:spcBef>
                <a:spcPts val="375"/>
              </a:spcBef>
            </a:pPr>
            <a:endParaRPr lang="en-US" dirty="0"/>
          </a:p>
          <a:p>
            <a:pPr marL="190500" indent="-190500">
              <a:lnSpc>
                <a:spcPct val="80000"/>
              </a:lnSpc>
              <a:spcBef>
                <a:spcPts val="10"/>
              </a:spcBef>
              <a:buSzPct val="100000"/>
              <a:buChar char="•"/>
            </a:pPr>
            <a:r>
              <a:rPr lang="en-US" sz="1600" dirty="0">
                <a:latin typeface="Hiragino Sans GB" pitchFamily="34" charset="0"/>
                <a:ea typeface="Hiragino Sans GB" pitchFamily="34" charset="-122"/>
                <a:cs typeface="Hiragino Sans GB" pitchFamily="34" charset="-120"/>
              </a:rPr>
              <a:t>Clear settings for users’  comfort.</a:t>
            </a:r>
            <a:endParaRPr lang="en-US" dirty="0"/>
          </a:p>
        </p:txBody>
      </p:sp>
      <p:pic>
        <p:nvPicPr>
          <p:cNvPr id="15" name="Image 3" descr="/pptUploadFile/1737800969216900109/d3344d07202749a08a66d2748739d92e_20250125183522A69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4512" y="4508085"/>
            <a:ext cx="1329488" cy="635415"/>
          </a:xfrm>
          <a:prstGeom prst="rect">
            <a:avLst/>
          </a:prstGeom>
        </p:spPr>
      </p:pic>
      <p:pic>
        <p:nvPicPr>
          <p:cNvPr id="17" name="Picture 16" descr="Device and padlock">
            <a:extLst>
              <a:ext uri="{FF2B5EF4-FFF2-40B4-BE49-F238E27FC236}">
                <a16:creationId xmlns:a16="http://schemas.microsoft.com/office/drawing/2014/main" id="{42B88B06-330F-1214-90B1-4DB28BDCD0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1490" y="994785"/>
            <a:ext cx="1291849" cy="78738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026" name="Picture 2" descr="300,000+ Free Ai Generated Quantum Computer &amp; Quantum Images ...">
            <a:extLst>
              <a:ext uri="{FF2B5EF4-FFF2-40B4-BE49-F238E27FC236}">
                <a16:creationId xmlns:a16="http://schemas.microsoft.com/office/drawing/2014/main" id="{8D72E4A8-0C1C-B6AD-E67D-1E57EAEC41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34" r="10967" b="4905"/>
          <a:stretch/>
        </p:blipFill>
        <p:spPr bwMode="auto">
          <a:xfrm>
            <a:off x="3713847" y="857564"/>
            <a:ext cx="1272824" cy="92460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 descr="Padlock on computer motherboard">
            <a:extLst>
              <a:ext uri="{FF2B5EF4-FFF2-40B4-BE49-F238E27FC236}">
                <a16:creationId xmlns:a16="http://schemas.microsoft.com/office/drawing/2014/main" id="{0696C7FC-102E-6537-388D-BAE246DC174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34294" y="818388"/>
            <a:ext cx="1444962" cy="96377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365760"/>
            <a:ext cx="8229600" cy="452628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2100" b="1" dirty="0">
                <a:solidFill>
                  <a:srgbClr val="FFFFFF"/>
                </a:solidFill>
                <a:latin typeface="Hiragino Sans GB" pitchFamily="34" charset="0"/>
                <a:ea typeface="Hiragino Sans GB" pitchFamily="34" charset="-122"/>
                <a:cs typeface="Hiragino Sans GB" pitchFamily="34" charset="-120"/>
              </a:rPr>
              <a:t>Strategy</a:t>
            </a:r>
            <a:endParaRPr lang="en-US" sz="1500" dirty="0"/>
          </a:p>
        </p:txBody>
      </p:sp>
      <p:pic>
        <p:nvPicPr>
          <p:cNvPr id="3" name="Image 0" descr="/uploadFile/template/16_20240710152825A626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60" y="1147572"/>
            <a:ext cx="2651760" cy="329184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64108" y="1364285"/>
            <a:ext cx="1655064" cy="452628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ctr">
              <a:lnSpc>
                <a:spcPct val="80000"/>
              </a:lnSpc>
              <a:spcBef>
                <a:spcPts val="375"/>
              </a:spcBef>
            </a:pPr>
            <a:r>
              <a:rPr lang="en-US" sz="2100" b="1" dirty="0">
                <a:solidFill>
                  <a:srgbClr val="FFFFFF"/>
                </a:solidFill>
                <a:latin typeface="Hiragino Sans GB" pitchFamily="34" charset="0"/>
                <a:ea typeface="Hiragino Sans GB" pitchFamily="34" charset="-122"/>
                <a:cs typeface="Hiragino Sans GB" pitchFamily="34" charset="-120"/>
              </a:rPr>
              <a:t>01</a:t>
            </a:r>
            <a:endParaRPr lang="en-US" sz="1500" dirty="0"/>
          </a:p>
        </p:txBody>
      </p:sp>
      <p:sp>
        <p:nvSpPr>
          <p:cNvPr id="5" name="Text 2"/>
          <p:cNvSpPr/>
          <p:nvPr/>
        </p:nvSpPr>
        <p:spPr>
          <a:xfrm>
            <a:off x="457200" y="1885213"/>
            <a:ext cx="2468880" cy="36576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400" b="1" dirty="0">
                <a:solidFill>
                  <a:srgbClr val="FFFFFF"/>
                </a:solidFill>
                <a:latin typeface="Hiragino Sans GB" pitchFamily="34" charset="0"/>
                <a:ea typeface="Hiragino Sans GB" pitchFamily="34" charset="-122"/>
                <a:cs typeface="Hiragino Sans GB" pitchFamily="34" charset="-120"/>
              </a:rPr>
              <a:t>Blockchain Security</a:t>
            </a:r>
            <a:endParaRPr lang="en-US" sz="1500" dirty="0"/>
          </a:p>
        </p:txBody>
      </p:sp>
      <p:sp>
        <p:nvSpPr>
          <p:cNvPr id="6" name="Text 3"/>
          <p:cNvSpPr/>
          <p:nvPr/>
        </p:nvSpPr>
        <p:spPr>
          <a:xfrm>
            <a:off x="457200" y="2537460"/>
            <a:ext cx="2468880" cy="132588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190500" indent="-190500">
              <a:lnSpc>
                <a:spcPct val="80000"/>
              </a:lnSpc>
              <a:spcBef>
                <a:spcPts val="10"/>
              </a:spcBef>
              <a:buSzPct val="100000"/>
              <a:buChar char="•"/>
            </a:pPr>
            <a:r>
              <a:rPr lang="en-US" sz="1200" dirty="0">
                <a:solidFill>
                  <a:srgbClr val="FFFFFF"/>
                </a:solidFill>
                <a:latin typeface="Hiragino Sans GB" pitchFamily="34" charset="0"/>
                <a:ea typeface="Hiragino Sans GB" pitchFamily="34" charset="-122"/>
                <a:cs typeface="Hiragino Sans GB" pitchFamily="34" charset="-120"/>
              </a:rPr>
              <a:t>We use tamper-proof storage and identity tracking.</a:t>
            </a:r>
            <a:endParaRPr lang="en-US" sz="1500" dirty="0"/>
          </a:p>
          <a:p>
            <a:pPr>
              <a:lnSpc>
                <a:spcPct val="80000"/>
              </a:lnSpc>
              <a:spcBef>
                <a:spcPts val="375"/>
              </a:spcBef>
            </a:pPr>
            <a:endParaRPr lang="en-US" sz="1500" dirty="0"/>
          </a:p>
          <a:p>
            <a:pPr marL="190500" indent="-190500">
              <a:lnSpc>
                <a:spcPct val="80000"/>
              </a:lnSpc>
              <a:spcBef>
                <a:spcPts val="10"/>
              </a:spcBef>
              <a:buSzPct val="100000"/>
              <a:buChar char="•"/>
            </a:pPr>
            <a:r>
              <a:rPr lang="en-US" sz="1200" dirty="0">
                <a:solidFill>
                  <a:srgbClr val="FFFFFF"/>
                </a:solidFill>
                <a:latin typeface="Hiragino Sans GB" pitchFamily="34" charset="0"/>
                <a:ea typeface="Hiragino Sans GB" pitchFamily="34" charset="-122"/>
                <a:cs typeface="Hiragino Sans GB" pitchFamily="34" charset="-120"/>
              </a:rPr>
              <a:t>We keep user data minimal, so your info is safe.</a:t>
            </a:r>
            <a:endParaRPr lang="en-US" sz="1500" dirty="0"/>
          </a:p>
        </p:txBody>
      </p:sp>
      <p:pic>
        <p:nvPicPr>
          <p:cNvPr id="7" name="Image 1" descr="/uploadFile/template/15_20240710152803A623.gi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6120" y="1147572"/>
            <a:ext cx="2651760" cy="329184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3744576" y="1363923"/>
            <a:ext cx="1654848" cy="452628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ctr">
              <a:lnSpc>
                <a:spcPct val="80000"/>
              </a:lnSpc>
              <a:spcBef>
                <a:spcPts val="375"/>
              </a:spcBef>
            </a:pPr>
            <a:r>
              <a:rPr lang="en-US" sz="2100" b="1" dirty="0">
                <a:solidFill>
                  <a:srgbClr val="FFFFFF"/>
                </a:solidFill>
                <a:latin typeface="Hiragino Sans GB" pitchFamily="34" charset="0"/>
                <a:ea typeface="Hiragino Sans GB" pitchFamily="34" charset="-122"/>
                <a:cs typeface="Hiragino Sans GB" pitchFamily="34" charset="-120"/>
              </a:rPr>
              <a:t>02</a:t>
            </a:r>
            <a:endParaRPr lang="en-US" sz="1500" dirty="0"/>
          </a:p>
        </p:txBody>
      </p:sp>
      <p:sp>
        <p:nvSpPr>
          <p:cNvPr id="9" name="Text 5"/>
          <p:cNvSpPr/>
          <p:nvPr/>
        </p:nvSpPr>
        <p:spPr>
          <a:xfrm>
            <a:off x="3337560" y="1885493"/>
            <a:ext cx="2468880" cy="54864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400" b="1" dirty="0">
                <a:solidFill>
                  <a:srgbClr val="FFFFFF"/>
                </a:solidFill>
                <a:latin typeface="Hiragino Sans GB" pitchFamily="34" charset="0"/>
                <a:ea typeface="Hiragino Sans GB" pitchFamily="34" charset="-122"/>
                <a:cs typeface="Hiragino Sans GB" pitchFamily="34" charset="-120"/>
              </a:rPr>
              <a:t>Pilot AI and Quantum Carefully</a:t>
            </a:r>
            <a:endParaRPr lang="en-US" sz="1500" dirty="0"/>
          </a:p>
        </p:txBody>
      </p:sp>
      <p:sp>
        <p:nvSpPr>
          <p:cNvPr id="10" name="Text 6"/>
          <p:cNvSpPr/>
          <p:nvPr/>
        </p:nvSpPr>
        <p:spPr>
          <a:xfrm>
            <a:off x="3337560" y="2537460"/>
            <a:ext cx="2468880" cy="164592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190500" indent="-190500">
              <a:lnSpc>
                <a:spcPct val="80000"/>
              </a:lnSpc>
              <a:spcBef>
                <a:spcPts val="10"/>
              </a:spcBef>
              <a:buSzPct val="100000"/>
              <a:buChar char="•"/>
            </a:pPr>
            <a:r>
              <a:rPr lang="en-US" sz="1200" dirty="0">
                <a:solidFill>
                  <a:srgbClr val="FFFFFF"/>
                </a:solidFill>
                <a:latin typeface="Hiragino Sans GB" pitchFamily="34" charset="0"/>
                <a:ea typeface="Hiragino Sans GB" pitchFamily="34" charset="-122"/>
                <a:cs typeface="Hiragino Sans GB" pitchFamily="34" charset="-120"/>
              </a:rPr>
              <a:t>AI helps with real-time adjustments. It balances energy demand.</a:t>
            </a:r>
            <a:endParaRPr lang="en-US" sz="1500" dirty="0"/>
          </a:p>
          <a:p>
            <a:pPr marL="190500" indent="-190500">
              <a:lnSpc>
                <a:spcPct val="80000"/>
              </a:lnSpc>
              <a:spcBef>
                <a:spcPts val="10"/>
              </a:spcBef>
              <a:buSzPct val="100000"/>
              <a:buChar char="•"/>
            </a:pPr>
            <a:r>
              <a:rPr lang="en-US" sz="1200" dirty="0">
                <a:solidFill>
                  <a:srgbClr val="FFFFFF"/>
                </a:solidFill>
                <a:latin typeface="Hiragino Sans GB" pitchFamily="34" charset="0"/>
                <a:ea typeface="Hiragino Sans GB" pitchFamily="34" charset="-122"/>
                <a:cs typeface="Hiragino Sans GB" pitchFamily="34" charset="-120"/>
              </a:rPr>
              <a:t>Quantum-resistant cryptography adds an extra layer.</a:t>
            </a:r>
            <a:endParaRPr lang="en-US" sz="1500" dirty="0"/>
          </a:p>
          <a:p>
            <a:pPr marL="190500" indent="-190500">
              <a:lnSpc>
                <a:spcPct val="80000"/>
              </a:lnSpc>
              <a:spcBef>
                <a:spcPts val="10"/>
              </a:spcBef>
              <a:buSzPct val="100000"/>
              <a:buChar char="•"/>
            </a:pPr>
            <a:r>
              <a:rPr lang="en-US" sz="1200" dirty="0">
                <a:solidFill>
                  <a:srgbClr val="FFFFFF"/>
                </a:solidFill>
                <a:latin typeface="Hiragino Sans GB" pitchFamily="34" charset="0"/>
                <a:ea typeface="Hiragino Sans GB" pitchFamily="34" charset="-122"/>
                <a:cs typeface="Hiragino Sans GB" pitchFamily="34" charset="-120"/>
              </a:rPr>
              <a:t>We test both in small steps before going big.</a:t>
            </a:r>
            <a:endParaRPr lang="en-US" sz="1500" dirty="0"/>
          </a:p>
        </p:txBody>
      </p:sp>
      <p:pic>
        <p:nvPicPr>
          <p:cNvPr id="11" name="Image 2" descr="/uploadFile/template/16_20240710152825A626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6480" y="1147572"/>
            <a:ext cx="2651760" cy="3291840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6624936" y="1363923"/>
            <a:ext cx="1654848" cy="452628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ctr">
              <a:lnSpc>
                <a:spcPct val="80000"/>
              </a:lnSpc>
              <a:spcBef>
                <a:spcPts val="375"/>
              </a:spcBef>
            </a:pPr>
            <a:r>
              <a:rPr lang="en-US" sz="2100" b="1" dirty="0">
                <a:solidFill>
                  <a:srgbClr val="FFFFFF"/>
                </a:solidFill>
                <a:latin typeface="Hiragino Sans GB" pitchFamily="34" charset="0"/>
                <a:ea typeface="Hiragino Sans GB" pitchFamily="34" charset="-122"/>
                <a:cs typeface="Hiragino Sans GB" pitchFamily="34" charset="-120"/>
              </a:rPr>
              <a:t>03</a:t>
            </a:r>
            <a:endParaRPr lang="en-US" sz="1500" dirty="0"/>
          </a:p>
        </p:txBody>
      </p:sp>
      <p:sp>
        <p:nvSpPr>
          <p:cNvPr id="13" name="Text 8"/>
          <p:cNvSpPr/>
          <p:nvPr/>
        </p:nvSpPr>
        <p:spPr>
          <a:xfrm>
            <a:off x="6217920" y="1885493"/>
            <a:ext cx="2468880" cy="54864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400" b="1" dirty="0">
                <a:solidFill>
                  <a:srgbClr val="FFFFFF"/>
                </a:solidFill>
                <a:latin typeface="Hiragino Sans GB" pitchFamily="34" charset="0"/>
                <a:ea typeface="Hiragino Sans GB" pitchFamily="34" charset="-122"/>
                <a:cs typeface="Hiragino Sans GB" pitchFamily="34" charset="-120"/>
              </a:rPr>
              <a:t>Focus on Privacy and Control</a:t>
            </a:r>
            <a:endParaRPr lang="en-US" sz="1500" dirty="0"/>
          </a:p>
        </p:txBody>
      </p:sp>
      <p:sp>
        <p:nvSpPr>
          <p:cNvPr id="14" name="Text 9"/>
          <p:cNvSpPr/>
          <p:nvPr/>
        </p:nvSpPr>
        <p:spPr>
          <a:xfrm>
            <a:off x="6217920" y="2537460"/>
            <a:ext cx="2468880" cy="114300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190500" indent="-190500">
              <a:lnSpc>
                <a:spcPct val="80000"/>
              </a:lnSpc>
              <a:spcBef>
                <a:spcPts val="10"/>
              </a:spcBef>
              <a:buSzPct val="100000"/>
              <a:buChar char="•"/>
            </a:pPr>
            <a:r>
              <a:rPr lang="en-US" sz="1200" dirty="0">
                <a:solidFill>
                  <a:srgbClr val="FFFFFF"/>
                </a:solidFill>
                <a:latin typeface="Hiragino Sans GB" pitchFamily="34" charset="0"/>
                <a:ea typeface="Hiragino Sans GB" pitchFamily="34" charset="-122"/>
                <a:cs typeface="Hiragino Sans GB" pitchFamily="34" charset="-120"/>
              </a:rPr>
              <a:t>We only gather data needed for billing or rewards.</a:t>
            </a:r>
            <a:endParaRPr lang="en-US" sz="1500" dirty="0"/>
          </a:p>
          <a:p>
            <a:pPr>
              <a:lnSpc>
                <a:spcPct val="80000"/>
              </a:lnSpc>
              <a:spcBef>
                <a:spcPts val="375"/>
              </a:spcBef>
            </a:pPr>
            <a:endParaRPr lang="en-US" sz="1500" dirty="0"/>
          </a:p>
          <a:p>
            <a:pPr marL="190500" indent="-190500">
              <a:lnSpc>
                <a:spcPct val="80000"/>
              </a:lnSpc>
              <a:spcBef>
                <a:spcPts val="10"/>
              </a:spcBef>
              <a:buSzPct val="100000"/>
              <a:buChar char="•"/>
            </a:pPr>
            <a:r>
              <a:rPr lang="en-US" sz="1200" dirty="0">
                <a:solidFill>
                  <a:srgbClr val="FFFFFF"/>
                </a:solidFill>
                <a:latin typeface="Hiragino Sans GB" pitchFamily="34" charset="0"/>
                <a:ea typeface="Hiragino Sans GB" pitchFamily="34" charset="-122"/>
                <a:cs typeface="Hiragino Sans GB" pitchFamily="34" charset="-120"/>
              </a:rPr>
              <a:t>We provide clear settings, so users feel comfortable.</a:t>
            </a:r>
            <a:endParaRPr lang="en-US" sz="1500" dirty="0"/>
          </a:p>
        </p:txBody>
      </p:sp>
      <p:pic>
        <p:nvPicPr>
          <p:cNvPr id="15" name="Image 3" descr="/pptUploadFile/1737800969216900109/d3344d07202749a08a66d2748739d92e_20250125183522A69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14512" y="4508085"/>
            <a:ext cx="1329488" cy="635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2127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gradFill>
          <a:gsLst>
            <a:gs pos="53000">
              <a:srgbClr val="1181AE"/>
            </a:gs>
            <a:gs pos="0">
              <a:srgbClr val="1181AE"/>
            </a:gs>
            <a:gs pos="100000">
              <a:srgbClr val="095474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/electricvehicles - What EV Charging Apps Do I Need on My Phone?">
            <a:extLst>
              <a:ext uri="{FF2B5EF4-FFF2-40B4-BE49-F238E27FC236}">
                <a16:creationId xmlns:a16="http://schemas.microsoft.com/office/drawing/2014/main" id="{D0A7644F-5C3D-66C2-FEAD-1BD7165798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2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2043"/>
            <a:ext cx="9144001" cy="5187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0"/>
          <p:cNvSpPr/>
          <p:nvPr/>
        </p:nvSpPr>
        <p:spPr>
          <a:xfrm>
            <a:off x="3262062" y="274320"/>
            <a:ext cx="5395874" cy="40233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80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Secure Mobile Application</a:t>
            </a:r>
            <a:endParaRPr lang="en-US" sz="1500" dirty="0"/>
          </a:p>
        </p:txBody>
      </p:sp>
      <p:pic>
        <p:nvPicPr>
          <p:cNvPr id="3" name="Image 0" descr="/uploadFile/素材2_20240710151653A579.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262062" y="1727251"/>
            <a:ext cx="274320" cy="27797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539185" y="1666901"/>
            <a:ext cx="5120640" cy="36576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400" b="1" dirty="0">
                <a:solidFill>
                  <a:schemeClr val="bg1">
                    <a:lumMod val="95000"/>
                  </a:schemeClr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Key Perk:</a:t>
            </a:r>
            <a:endParaRPr lang="en-US" sz="15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Text 2"/>
          <p:cNvSpPr/>
          <p:nvPr/>
        </p:nvSpPr>
        <p:spPr>
          <a:xfrm>
            <a:off x="3536382" y="2002199"/>
            <a:ext cx="5139842" cy="36576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100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Pay with QAI tokens or credit/debit cards.</a:t>
            </a:r>
            <a:endParaRPr lang="en-US" sz="1500" dirty="0"/>
          </a:p>
        </p:txBody>
      </p:sp>
      <p:pic>
        <p:nvPicPr>
          <p:cNvPr id="6" name="Image 1" descr="/uploadFile/素材2_20240710151653A579.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 rot="2700000">
            <a:off x="3262062" y="2469433"/>
            <a:ext cx="274320" cy="27797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3539185" y="2413155"/>
            <a:ext cx="5120640" cy="36576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400" b="1" dirty="0">
                <a:solidFill>
                  <a:schemeClr val="bg1">
                    <a:lumMod val="95000"/>
                  </a:schemeClr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Strong Privacy</a:t>
            </a:r>
            <a:endParaRPr lang="en-US" sz="15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Text 4"/>
          <p:cNvSpPr/>
          <p:nvPr/>
        </p:nvSpPr>
        <p:spPr>
          <a:xfrm>
            <a:off x="3555584" y="2733408"/>
            <a:ext cx="5120640" cy="36576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100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Our system only takes minimal user data.</a:t>
            </a:r>
            <a:endParaRPr lang="en-US" sz="1500" dirty="0"/>
          </a:p>
        </p:txBody>
      </p:sp>
      <p:pic>
        <p:nvPicPr>
          <p:cNvPr id="9" name="Image 2" descr="/uploadFile/素材2_20240710151653A579.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 rot="5400000">
            <a:off x="3205784" y="3225355"/>
            <a:ext cx="274320" cy="277978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3539185" y="3967537"/>
            <a:ext cx="5120640" cy="36576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400" b="1" dirty="0">
                <a:solidFill>
                  <a:schemeClr val="bg1">
                    <a:lumMod val="95000"/>
                  </a:schemeClr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Building Networks for Sustainable EV Charging</a:t>
            </a:r>
            <a:endParaRPr lang="en-US" sz="15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Text 6"/>
          <p:cNvSpPr/>
          <p:nvPr/>
        </p:nvSpPr>
        <p:spPr>
          <a:xfrm>
            <a:off x="3537296" y="3418897"/>
            <a:ext cx="5120640" cy="36576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100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We begin with small areas. We refine as we go.</a:t>
            </a:r>
            <a:endParaRPr lang="en-US" sz="1500" dirty="0"/>
          </a:p>
        </p:txBody>
      </p:sp>
      <p:pic>
        <p:nvPicPr>
          <p:cNvPr id="12" name="Image 3" descr="/pptUploadFile/1737800969216900109/d3344d07202749a08a66d2748739d92e_20250125183522A69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86833" y="4549990"/>
            <a:ext cx="1057167" cy="593510"/>
          </a:xfrm>
          <a:prstGeom prst="rect">
            <a:avLst/>
          </a:prstGeom>
        </p:spPr>
      </p:pic>
      <p:sp useBgFill="1">
        <p:nvSpPr>
          <p:cNvPr id="13" name="Text 7"/>
          <p:cNvSpPr/>
          <p:nvPr/>
        </p:nvSpPr>
        <p:spPr>
          <a:xfrm>
            <a:off x="3459883" y="687908"/>
            <a:ext cx="5374633" cy="731520"/>
          </a:xfrm>
          <a:prstGeom prst="rect">
            <a:avLst/>
          </a:prstGeom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120000"/>
              </a:lnSpc>
              <a:spcBef>
                <a:spcPts val="375"/>
              </a:spcBef>
            </a:pPr>
            <a:r>
              <a:rPr lang="en-US" sz="1100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The application has unique cybersecurity features seamlessly provides privacy and control allowing EV owners to share only necessary information, enhancing convenience and account control</a:t>
            </a:r>
            <a:endParaRPr lang="en-US" sz="1500" dirty="0"/>
          </a:p>
        </p:txBody>
      </p:sp>
      <p:sp>
        <p:nvSpPr>
          <p:cNvPr id="14" name="Text 8"/>
          <p:cNvSpPr/>
          <p:nvPr/>
        </p:nvSpPr>
        <p:spPr>
          <a:xfrm>
            <a:off x="3555584" y="3181464"/>
            <a:ext cx="5120640" cy="36576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400" b="1" dirty="0">
                <a:solidFill>
                  <a:schemeClr val="bg1">
                    <a:lumMod val="95000"/>
                  </a:schemeClr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Pilot Approach</a:t>
            </a:r>
            <a:endParaRPr lang="en-US" sz="15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15" name="Image 4" descr="/uploadFile/素材2_20240710151653A579.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 rot="5400000">
            <a:off x="3205369" y="4029716"/>
            <a:ext cx="274320" cy="277978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3601304" y="4287577"/>
            <a:ext cx="5120640" cy="36576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100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You see what data is shared. You pick what to show</a:t>
            </a:r>
            <a:endParaRPr lang="en-US" sz="1500" dirty="0"/>
          </a:p>
        </p:txBody>
      </p:sp>
      <p:sp>
        <p:nvSpPr>
          <p:cNvPr id="17" name="Text 10"/>
          <p:cNvSpPr/>
          <p:nvPr/>
        </p:nvSpPr>
        <p:spPr>
          <a:xfrm>
            <a:off x="317424" y="1728583"/>
            <a:ext cx="2422147" cy="457200"/>
          </a:xfrm>
          <a:prstGeom prst="rect">
            <a:avLst/>
          </a:prstGeom>
          <a:noFill/>
          <a:ln w="19050">
            <a:solidFill>
              <a:srgbClr val="000000"/>
            </a:solidFill>
            <a:prstDash val="solid"/>
          </a:ln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120000"/>
              </a:lnSpc>
              <a:spcBef>
                <a:spcPts val="375"/>
              </a:spcBef>
            </a:pPr>
            <a:r>
              <a:rPr lang="en-US" sz="150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CORE STRENGTH:</a:t>
            </a:r>
            <a:endParaRPr lang="en-US" sz="1500" dirty="0"/>
          </a:p>
        </p:txBody>
      </p:sp>
      <p:sp>
        <p:nvSpPr>
          <p:cNvPr id="18" name="Text 11"/>
          <p:cNvSpPr/>
          <p:nvPr/>
        </p:nvSpPr>
        <p:spPr>
          <a:xfrm>
            <a:off x="317424" y="2196143"/>
            <a:ext cx="2422147" cy="1208216"/>
          </a:xfrm>
          <a:prstGeom prst="rect">
            <a:avLst/>
          </a:prstGeom>
          <a:noFill/>
          <a:ln w="19050">
            <a:solidFill>
              <a:srgbClr val="000000"/>
            </a:solidFill>
            <a:prstDash val="solid"/>
          </a:ln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120000"/>
              </a:lnSpc>
              <a:spcBef>
                <a:spcPts val="375"/>
              </a:spcBef>
            </a:pPr>
            <a:r>
              <a:rPr lang="en-US" sz="1400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Simple, privacy-centered payments that make sense to everyday EV owners</a:t>
            </a:r>
            <a:endParaRPr lang="en-US" sz="14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DBC971C-4784-92EF-3DF4-421D8CE4EC0B}"/>
              </a:ext>
            </a:extLst>
          </p:cNvPr>
          <p:cNvSpPr txBox="1"/>
          <p:nvPr/>
        </p:nvSpPr>
        <p:spPr>
          <a:xfrm>
            <a:off x="309484" y="365262"/>
            <a:ext cx="220511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BSECA energy core application management suite</a:t>
            </a:r>
            <a:endParaRPr lang="en-US" sz="1100" dirty="0"/>
          </a:p>
          <a:p>
            <a:endParaRPr lang="en-UG" dirty="0"/>
          </a:p>
        </p:txBody>
      </p:sp>
      <p:pic>
        <p:nvPicPr>
          <p:cNvPr id="20" name="Image 0" descr="/uploadFile/template/3_20240710140200A223.gif">
            <a:extLst>
              <a:ext uri="{FF2B5EF4-FFF2-40B4-BE49-F238E27FC236}">
                <a16:creationId xmlns:a16="http://schemas.microsoft.com/office/drawing/2014/main" id="{D9FA2F35-5BDF-01EF-4517-4CED3AF255CF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5357" t="4464" r="5357" b="6250"/>
          <a:stretch/>
        </p:blipFill>
        <p:spPr>
          <a:xfrm>
            <a:off x="6745427" y="1458616"/>
            <a:ext cx="2205117" cy="2205117"/>
          </a:xfrm>
          <a:prstGeom prst="ellipse">
            <a:avLst/>
          </a:prstGeom>
        </p:spPr>
      </p:pic>
      <p:pic>
        <p:nvPicPr>
          <p:cNvPr id="21" name="Image 1" descr="/uploadFile/template/10_20240710150250A520.png">
            <a:extLst>
              <a:ext uri="{FF2B5EF4-FFF2-40B4-BE49-F238E27FC236}">
                <a16:creationId xmlns:a16="http://schemas.microsoft.com/office/drawing/2014/main" id="{2350D3FA-1109-0975-49B6-7CA944B89B7E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8462" r="14615"/>
          <a:stretch/>
        </p:blipFill>
        <p:spPr>
          <a:xfrm>
            <a:off x="6980337" y="1902474"/>
            <a:ext cx="1579736" cy="116583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gradFill>
          <a:gsLst>
            <a:gs pos="53000">
              <a:srgbClr val="1181AE"/>
            </a:gs>
            <a:gs pos="0">
              <a:srgbClr val="1181AE"/>
            </a:gs>
            <a:gs pos="100000">
              <a:srgbClr val="095474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>
            <a:extLst>
              <a:ext uri="{FF2B5EF4-FFF2-40B4-BE49-F238E27FC236}">
                <a16:creationId xmlns:a16="http://schemas.microsoft.com/office/drawing/2014/main" id="{15CE7E60-06E8-4F26-A328-15952640A927}"/>
              </a:ext>
            </a:extLst>
          </p:cNvPr>
          <p:cNvGrpSpPr/>
          <p:nvPr/>
        </p:nvGrpSpPr>
        <p:grpSpPr>
          <a:xfrm>
            <a:off x="48395" y="1119023"/>
            <a:ext cx="1812886" cy="813531"/>
            <a:chOff x="1196950" y="1161572"/>
            <a:chExt cx="1812886" cy="731520"/>
          </a:xfrm>
        </p:grpSpPr>
        <p:sp>
          <p:nvSpPr>
            <p:cNvPr id="10" name="Text 7"/>
            <p:cNvSpPr/>
            <p:nvPr/>
          </p:nvSpPr>
          <p:spPr>
            <a:xfrm>
              <a:off x="1196950" y="1241798"/>
              <a:ext cx="1534579" cy="539891"/>
            </a:xfrm>
            <a:prstGeom prst="rect">
              <a:avLst/>
            </a:prstGeom>
            <a:noFill/>
            <a:ln/>
          </p:spPr>
          <p:txBody>
            <a:bodyPr wrap="square" lIns="95250" tIns="95250" rIns="95250" bIns="95250" rtlCol="0" anchor="t">
              <a:spAutoFit/>
            </a:bodyPr>
            <a:lstStyle/>
            <a:p>
              <a:pPr>
                <a:lnSpc>
                  <a:spcPct val="80000"/>
                </a:lnSpc>
                <a:spcBef>
                  <a:spcPts val="375"/>
                </a:spcBef>
              </a:pPr>
              <a:r>
                <a:rPr lang="en-US" sz="1400" b="1" dirty="0">
                  <a:solidFill>
                    <a:srgbClr val="FFFFFF"/>
                  </a:solidFill>
                  <a:latin typeface="Arial" pitchFamily="34" charset="0"/>
                  <a:ea typeface="Arial" pitchFamily="34" charset="-122"/>
                  <a:cs typeface="Arial" pitchFamily="34" charset="-120"/>
                </a:rPr>
                <a:t>End-to-End Encryption</a:t>
              </a:r>
              <a:endParaRPr lang="en-US" sz="1500" dirty="0"/>
            </a:p>
          </p:txBody>
        </p:sp>
        <p:pic>
          <p:nvPicPr>
            <p:cNvPr id="11" name="Image 1"/>
            <p:cNvPicPr>
              <a:picLocks noChangeAspect="1"/>
            </p:cNvPicPr>
            <p:nvPr/>
          </p:nvPicPr>
          <p:blipFill>
            <a:blip r:embed="rId3">
              <a:extLs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rcRect l="16667" r="16667"/>
            <a:stretch/>
          </p:blipFill>
          <p:spPr>
            <a:xfrm>
              <a:off x="2278316" y="1161572"/>
              <a:ext cx="731520" cy="731520"/>
            </a:xfrm>
            <a:prstGeom prst="ellipse">
              <a:avLst/>
            </a:prstGeom>
          </p:spPr>
        </p:pic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5C420F8A-8067-5F0D-1A98-C1177C181484}"/>
              </a:ext>
            </a:extLst>
          </p:cNvPr>
          <p:cNvGrpSpPr/>
          <p:nvPr/>
        </p:nvGrpSpPr>
        <p:grpSpPr>
          <a:xfrm>
            <a:off x="6915304" y="2731754"/>
            <a:ext cx="2385391" cy="731520"/>
            <a:chOff x="6623832" y="1975104"/>
            <a:chExt cx="2385391" cy="731520"/>
          </a:xfrm>
        </p:grpSpPr>
        <p:sp>
          <p:nvSpPr>
            <p:cNvPr id="13" name="Text 9"/>
            <p:cNvSpPr/>
            <p:nvPr/>
          </p:nvSpPr>
          <p:spPr>
            <a:xfrm>
              <a:off x="7355352" y="2073902"/>
              <a:ext cx="1653871" cy="539956"/>
            </a:xfrm>
            <a:prstGeom prst="rect">
              <a:avLst/>
            </a:prstGeom>
            <a:noFill/>
            <a:ln/>
          </p:spPr>
          <p:txBody>
            <a:bodyPr wrap="square" lIns="95250" tIns="95250" rIns="95250" bIns="95250" rtlCol="0" anchor="t">
              <a:spAutoFit/>
            </a:bodyPr>
            <a:lstStyle/>
            <a:p>
              <a:pPr>
                <a:lnSpc>
                  <a:spcPct val="80000"/>
                </a:lnSpc>
                <a:spcBef>
                  <a:spcPts val="375"/>
                </a:spcBef>
              </a:pPr>
              <a:r>
                <a:rPr lang="en-US" sz="1400" b="1" dirty="0">
                  <a:solidFill>
                    <a:srgbClr val="FFFFFF"/>
                  </a:solidFill>
                  <a:latin typeface="Arial" pitchFamily="34" charset="0"/>
                  <a:ea typeface="Arial" pitchFamily="34" charset="-122"/>
                  <a:cs typeface="Arial" pitchFamily="34" charset="-120"/>
                </a:rPr>
                <a:t>Multi-Factor Authentication</a:t>
              </a:r>
              <a:endParaRPr lang="en-US" sz="1500" dirty="0"/>
            </a:p>
          </p:txBody>
        </p:sp>
        <p:pic>
          <p:nvPicPr>
            <p:cNvPr id="14" name="Image 2" descr="Padlock on computer motherboard"/>
            <p:cNvPicPr>
              <a:picLocks noChangeAspect="1"/>
            </p:cNvPicPr>
            <p:nvPr/>
          </p:nvPicPr>
          <p:blipFill>
            <a:blip r:embed="rId5"/>
            <a:srcRect l="16650" r="16650"/>
            <a:stretch/>
          </p:blipFill>
          <p:spPr>
            <a:xfrm>
              <a:off x="6623832" y="1975104"/>
              <a:ext cx="731520" cy="731520"/>
            </a:xfrm>
            <a:prstGeom prst="ellipse">
              <a:avLst/>
            </a:prstGeom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59CB88A8-F1D7-3D2B-A135-A77927578434}"/>
              </a:ext>
            </a:extLst>
          </p:cNvPr>
          <p:cNvGrpSpPr/>
          <p:nvPr/>
        </p:nvGrpSpPr>
        <p:grpSpPr>
          <a:xfrm>
            <a:off x="96504" y="2508752"/>
            <a:ext cx="1971045" cy="808061"/>
            <a:chOff x="1738244" y="2422596"/>
            <a:chExt cx="1971045" cy="808061"/>
          </a:xfrm>
        </p:grpSpPr>
        <p:sp>
          <p:nvSpPr>
            <p:cNvPr id="16" name="Text 11"/>
            <p:cNvSpPr/>
            <p:nvPr/>
          </p:nvSpPr>
          <p:spPr>
            <a:xfrm>
              <a:off x="1738244" y="2518411"/>
              <a:ext cx="1343202" cy="712246"/>
            </a:xfrm>
            <a:prstGeom prst="rect">
              <a:avLst/>
            </a:prstGeom>
            <a:noFill/>
            <a:ln/>
          </p:spPr>
          <p:txBody>
            <a:bodyPr wrap="square" lIns="95250" tIns="95250" rIns="95250" bIns="95250" rtlCol="0" anchor="t">
              <a:spAutoFit/>
            </a:bodyPr>
            <a:lstStyle/>
            <a:p>
              <a:pPr>
                <a:lnSpc>
                  <a:spcPct val="80000"/>
                </a:lnSpc>
                <a:spcBef>
                  <a:spcPts val="375"/>
                </a:spcBef>
              </a:pPr>
              <a:r>
                <a:rPr lang="en-US" sz="1400" b="1" dirty="0">
                  <a:solidFill>
                    <a:srgbClr val="FFFFFF"/>
                  </a:solidFill>
                  <a:latin typeface="Arial" pitchFamily="34" charset="0"/>
                  <a:ea typeface="Arial" pitchFamily="34" charset="-122"/>
                  <a:cs typeface="Arial" pitchFamily="34" charset="-120"/>
                </a:rPr>
                <a:t>Real-Time Anomaly Detection</a:t>
              </a:r>
              <a:endParaRPr lang="en-US" sz="1500" dirty="0"/>
            </a:p>
          </p:txBody>
        </p:sp>
        <p:pic>
          <p:nvPicPr>
            <p:cNvPr id="17" name="Image 3"/>
            <p:cNvPicPr>
              <a:picLocks noChangeAspect="1"/>
            </p:cNvPicPr>
            <p:nvPr/>
          </p:nvPicPr>
          <p:blipFill>
            <a:blip r:embed="rId6">
              <a:extLst>
                <a:ext uri="{837473B0-CC2E-450A-ABE3-18F120FF3D39}">
                  <a1611:picAttrSrcUrl xmlns:a1611="http://schemas.microsoft.com/office/drawing/2016/11/main" r:id="rId7"/>
                </a:ext>
              </a:extLst>
            </a:blip>
            <a:srcRect/>
            <a:stretch/>
          </p:blipFill>
          <p:spPr>
            <a:xfrm>
              <a:off x="2977769" y="2422596"/>
              <a:ext cx="731520" cy="731520"/>
            </a:xfrm>
            <a:prstGeom prst="ellipse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A128A210-DC23-58EC-C1BD-36862FA672DC}"/>
              </a:ext>
            </a:extLst>
          </p:cNvPr>
          <p:cNvGrpSpPr/>
          <p:nvPr/>
        </p:nvGrpSpPr>
        <p:grpSpPr>
          <a:xfrm>
            <a:off x="6295102" y="4202736"/>
            <a:ext cx="2703443" cy="731520"/>
            <a:chOff x="4572000" y="3268980"/>
            <a:chExt cx="2703443" cy="731520"/>
          </a:xfrm>
        </p:grpSpPr>
        <p:sp>
          <p:nvSpPr>
            <p:cNvPr id="19" name="Text 13"/>
            <p:cNvSpPr/>
            <p:nvPr/>
          </p:nvSpPr>
          <p:spPr>
            <a:xfrm>
              <a:off x="5303520" y="3367778"/>
              <a:ext cx="1971923" cy="539891"/>
            </a:xfrm>
            <a:prstGeom prst="rect">
              <a:avLst/>
            </a:prstGeom>
            <a:noFill/>
            <a:ln/>
          </p:spPr>
          <p:txBody>
            <a:bodyPr wrap="square" lIns="95250" tIns="95250" rIns="95250" bIns="95250" rtlCol="0" anchor="t">
              <a:spAutoFit/>
            </a:bodyPr>
            <a:lstStyle/>
            <a:p>
              <a:pPr>
                <a:lnSpc>
                  <a:spcPct val="80000"/>
                </a:lnSpc>
                <a:spcBef>
                  <a:spcPts val="375"/>
                </a:spcBef>
              </a:pPr>
              <a:r>
                <a:rPr lang="en-US" sz="1400" b="1" dirty="0">
                  <a:solidFill>
                    <a:srgbClr val="FFFFFF"/>
                  </a:solidFill>
                  <a:latin typeface="Arial" pitchFamily="34" charset="0"/>
                  <a:ea typeface="Arial" pitchFamily="34" charset="-122"/>
                  <a:cs typeface="Arial" pitchFamily="34" charset="-120"/>
                </a:rPr>
                <a:t>Compliance Management</a:t>
              </a:r>
              <a:endParaRPr lang="en-US" sz="1500" dirty="0"/>
            </a:p>
          </p:txBody>
        </p:sp>
        <p:pic>
          <p:nvPicPr>
            <p:cNvPr id="20" name="Image 4"/>
            <p:cNvPicPr>
              <a:picLocks noChangeAspect="1"/>
            </p:cNvPicPr>
            <p:nvPr/>
          </p:nvPicPr>
          <p:blipFill>
            <a:blip r:embed="rId8">
              <a:extLs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rcRect l="18567" r="18567"/>
            <a:stretch/>
          </p:blipFill>
          <p:spPr>
            <a:xfrm>
              <a:off x="4572000" y="3268980"/>
              <a:ext cx="731520" cy="731520"/>
            </a:xfrm>
            <a:prstGeom prst="ellipse">
              <a:avLst/>
            </a:prstGeom>
          </p:spPr>
        </p:pic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990F5394-15E7-4029-2604-6F10E38EC4D7}"/>
              </a:ext>
            </a:extLst>
          </p:cNvPr>
          <p:cNvGrpSpPr/>
          <p:nvPr/>
        </p:nvGrpSpPr>
        <p:grpSpPr>
          <a:xfrm>
            <a:off x="96504" y="4160520"/>
            <a:ext cx="2293789" cy="731520"/>
            <a:chOff x="1196950" y="3830741"/>
            <a:chExt cx="2293789" cy="731520"/>
          </a:xfrm>
        </p:grpSpPr>
        <p:sp>
          <p:nvSpPr>
            <p:cNvPr id="22" name="Text 15"/>
            <p:cNvSpPr/>
            <p:nvPr/>
          </p:nvSpPr>
          <p:spPr>
            <a:xfrm>
              <a:off x="1196950" y="3982212"/>
              <a:ext cx="1615824" cy="539891"/>
            </a:xfrm>
            <a:prstGeom prst="rect">
              <a:avLst/>
            </a:prstGeom>
            <a:noFill/>
            <a:ln/>
          </p:spPr>
          <p:txBody>
            <a:bodyPr wrap="square" lIns="95250" tIns="95250" rIns="95250" bIns="95250" rtlCol="0" anchor="t">
              <a:spAutoFit/>
            </a:bodyPr>
            <a:lstStyle/>
            <a:p>
              <a:pPr>
                <a:lnSpc>
                  <a:spcPct val="80000"/>
                </a:lnSpc>
                <a:spcBef>
                  <a:spcPts val="375"/>
                </a:spcBef>
              </a:pPr>
              <a:r>
                <a:rPr lang="en-US" sz="1400" b="1" dirty="0">
                  <a:solidFill>
                    <a:srgbClr val="FFFFFF"/>
                  </a:solidFill>
                  <a:latin typeface="Arial" pitchFamily="34" charset="0"/>
                  <a:ea typeface="Arial" pitchFamily="34" charset="-122"/>
                  <a:cs typeface="Arial" pitchFamily="34" charset="-120"/>
                </a:rPr>
                <a:t>Secure Payment Integration</a:t>
              </a:r>
              <a:endParaRPr lang="en-US" sz="1500" dirty="0"/>
            </a:p>
          </p:txBody>
        </p:sp>
        <p:pic>
          <p:nvPicPr>
            <p:cNvPr id="23" name="Image 5"/>
            <p:cNvPicPr>
              <a:picLocks noChangeAspect="1"/>
            </p:cNvPicPr>
            <p:nvPr/>
          </p:nvPicPr>
          <p:blipFill>
            <a:blip r:embed="rId10">
              <a:extLs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rcRect l="16667" r="16667"/>
            <a:stretch/>
          </p:blipFill>
          <p:spPr>
            <a:xfrm>
              <a:off x="2759219" y="3830741"/>
              <a:ext cx="731520" cy="731520"/>
            </a:xfrm>
            <a:prstGeom prst="ellipse">
              <a:avLst/>
            </a:prstGeom>
          </p:spPr>
        </p:pic>
      </p:grpSp>
      <p:sp>
        <p:nvSpPr>
          <p:cNvPr id="25" name="Text 17"/>
          <p:cNvSpPr/>
          <p:nvPr/>
        </p:nvSpPr>
        <p:spPr>
          <a:xfrm>
            <a:off x="1649561" y="2286"/>
            <a:ext cx="5844877" cy="498348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120000"/>
              </a:lnSpc>
              <a:spcBef>
                <a:spcPts val="375"/>
              </a:spcBef>
            </a:pPr>
            <a:r>
              <a:rPr lang="en-US" sz="1700" b="1" dirty="0">
                <a:solidFill>
                  <a:srgbClr val="FFFFFF"/>
                </a:solidFill>
                <a:latin typeface="Hiragino Sans GB" pitchFamily="34" charset="0"/>
                <a:ea typeface="Hiragino Sans GB" pitchFamily="34" charset="-122"/>
                <a:cs typeface="Hiragino Sans GB" pitchFamily="34" charset="-120"/>
              </a:rPr>
              <a:t>Secure Operations Management Platform</a:t>
            </a:r>
            <a:endParaRPr lang="en-US" sz="1500" dirty="0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AE720408-CABA-7082-9D5C-1EE1626C8695}"/>
              </a:ext>
            </a:extLst>
          </p:cNvPr>
          <p:cNvGrpSpPr/>
          <p:nvPr/>
        </p:nvGrpSpPr>
        <p:grpSpPr>
          <a:xfrm>
            <a:off x="6915304" y="887035"/>
            <a:ext cx="2345635" cy="731520"/>
            <a:chOff x="4572000" y="434340"/>
            <a:chExt cx="2345635" cy="731520"/>
          </a:xfrm>
        </p:grpSpPr>
        <p:sp>
          <p:nvSpPr>
            <p:cNvPr id="7" name="Text 5"/>
            <p:cNvSpPr/>
            <p:nvPr/>
          </p:nvSpPr>
          <p:spPr>
            <a:xfrm>
              <a:off x="5303520" y="533138"/>
              <a:ext cx="1614115" cy="539956"/>
            </a:xfrm>
            <a:prstGeom prst="rect">
              <a:avLst/>
            </a:prstGeom>
            <a:noFill/>
            <a:ln/>
          </p:spPr>
          <p:txBody>
            <a:bodyPr wrap="square" lIns="95250" tIns="95250" rIns="95250" bIns="95250" rtlCol="0" anchor="t">
              <a:spAutoFit/>
            </a:bodyPr>
            <a:lstStyle/>
            <a:p>
              <a:pPr>
                <a:lnSpc>
                  <a:spcPct val="80000"/>
                </a:lnSpc>
                <a:spcBef>
                  <a:spcPts val="375"/>
                </a:spcBef>
              </a:pPr>
              <a:r>
                <a:rPr lang="en-US" sz="1400" b="1" dirty="0">
                  <a:solidFill>
                    <a:srgbClr val="FFFFFF"/>
                  </a:solidFill>
                  <a:latin typeface="Arial" pitchFamily="34" charset="0"/>
                  <a:ea typeface="Arial" pitchFamily="34" charset="-122"/>
                  <a:cs typeface="Arial" pitchFamily="34" charset="-120"/>
                </a:rPr>
                <a:t>Advanced Threat Detection</a:t>
              </a:r>
              <a:endParaRPr lang="en-US" sz="1500" dirty="0"/>
            </a:p>
          </p:txBody>
        </p:sp>
        <p:pic>
          <p:nvPicPr>
            <p:cNvPr id="8" name="Image 0" descr="3D face graphic"/>
            <p:cNvPicPr>
              <a:picLocks noChangeAspect="1"/>
            </p:cNvPicPr>
            <p:nvPr/>
          </p:nvPicPr>
          <p:blipFill>
            <a:blip r:embed="rId12"/>
            <a:srcRect l="18750" r="18750"/>
            <a:stretch/>
          </p:blipFill>
          <p:spPr>
            <a:xfrm>
              <a:off x="4572000" y="434340"/>
              <a:ext cx="731520" cy="731520"/>
            </a:xfrm>
            <a:prstGeom prst="ellipse">
              <a:avLst/>
            </a:prstGeom>
          </p:spPr>
        </p:pic>
      </p:grpSp>
      <p:sp>
        <p:nvSpPr>
          <p:cNvPr id="26" name="Text 18"/>
          <p:cNvSpPr/>
          <p:nvPr/>
        </p:nvSpPr>
        <p:spPr>
          <a:xfrm>
            <a:off x="6035040" y="783528"/>
            <a:ext cx="3031641" cy="39921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120000"/>
              </a:lnSpc>
              <a:spcBef>
                <a:spcPts val="375"/>
              </a:spcBef>
            </a:pPr>
            <a:endParaRPr lang="en-US" sz="1200" dirty="0"/>
          </a:p>
        </p:txBody>
      </p:sp>
      <p:sp>
        <p:nvSpPr>
          <p:cNvPr id="28" name="Text 20"/>
          <p:cNvSpPr/>
          <p:nvPr/>
        </p:nvSpPr>
        <p:spPr>
          <a:xfrm>
            <a:off x="5363160" y="2217420"/>
            <a:ext cx="3031641" cy="39921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120000"/>
              </a:lnSpc>
              <a:spcBef>
                <a:spcPts val="375"/>
              </a:spcBef>
            </a:pPr>
            <a:endParaRPr lang="en-US" sz="1200" dirty="0"/>
          </a:p>
        </p:txBody>
      </p:sp>
      <p:sp>
        <p:nvSpPr>
          <p:cNvPr id="32" name="Text 24"/>
          <p:cNvSpPr/>
          <p:nvPr/>
        </p:nvSpPr>
        <p:spPr>
          <a:xfrm>
            <a:off x="1624800" y="454416"/>
            <a:ext cx="5484762" cy="432619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120000"/>
              </a:lnSpc>
              <a:spcBef>
                <a:spcPts val="375"/>
              </a:spcBef>
            </a:pPr>
            <a:r>
              <a:rPr lang="en-US" sz="1400" i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An all-encompassing security administration dashboard</a:t>
            </a:r>
            <a:endParaRPr lang="en-US" sz="1200" dirty="0"/>
          </a:p>
        </p:txBody>
      </p:sp>
      <p:sp>
        <p:nvSpPr>
          <p:cNvPr id="2" name="Shape 0"/>
          <p:cNvSpPr/>
          <p:nvPr/>
        </p:nvSpPr>
        <p:spPr>
          <a:xfrm>
            <a:off x="285466" y="251460"/>
            <a:ext cx="274320" cy="182880"/>
          </a:xfrm>
          <a:custGeom>
            <a:avLst/>
            <a:gdLst/>
            <a:ahLst/>
            <a:cxnLst/>
            <a:rect l="l" t="t" r="r" b="b"/>
            <a:pathLst>
              <a:path w="274320" h="182880">
                <a:moveTo>
                  <a:pt x="68580" y="0"/>
                </a:moveTo>
                <a:lnTo>
                  <a:pt x="274320" y="0"/>
                </a:lnTo>
                <a:lnTo>
                  <a:pt x="205740" y="182880"/>
                </a:lnTo>
                <a:lnTo>
                  <a:pt x="0" y="182880"/>
                </a:lnTo>
                <a:close/>
              </a:path>
            </a:pathLst>
          </a:custGeom>
          <a:solidFill>
            <a:srgbClr val="052F61">
              <a:alpha val="20000"/>
            </a:srgbClr>
          </a:solidFill>
          <a:ln/>
        </p:spPr>
        <p:txBody>
          <a:bodyPr/>
          <a:lstStyle/>
          <a:p>
            <a:endParaRPr lang="en-UG"/>
          </a:p>
        </p:txBody>
      </p:sp>
      <p:sp>
        <p:nvSpPr>
          <p:cNvPr id="3" name="Shape 1"/>
          <p:cNvSpPr/>
          <p:nvPr/>
        </p:nvSpPr>
        <p:spPr>
          <a:xfrm>
            <a:off x="513337" y="251460"/>
            <a:ext cx="274320" cy="182880"/>
          </a:xfrm>
          <a:custGeom>
            <a:avLst/>
            <a:gdLst/>
            <a:ahLst/>
            <a:cxnLst/>
            <a:rect l="l" t="t" r="r" b="b"/>
            <a:pathLst>
              <a:path w="274320" h="182880">
                <a:moveTo>
                  <a:pt x="68580" y="0"/>
                </a:moveTo>
                <a:lnTo>
                  <a:pt x="274320" y="0"/>
                </a:lnTo>
                <a:lnTo>
                  <a:pt x="205740" y="182880"/>
                </a:lnTo>
                <a:lnTo>
                  <a:pt x="0" y="182880"/>
                </a:lnTo>
                <a:close/>
              </a:path>
            </a:pathLst>
          </a:custGeom>
          <a:solidFill>
            <a:srgbClr val="052F61">
              <a:alpha val="40000"/>
            </a:srgbClr>
          </a:solidFill>
          <a:ln/>
        </p:spPr>
        <p:txBody>
          <a:bodyPr/>
          <a:lstStyle/>
          <a:p>
            <a:endParaRPr lang="en-UG"/>
          </a:p>
        </p:txBody>
      </p:sp>
      <p:sp>
        <p:nvSpPr>
          <p:cNvPr id="4" name="Shape 2"/>
          <p:cNvSpPr/>
          <p:nvPr/>
        </p:nvSpPr>
        <p:spPr>
          <a:xfrm>
            <a:off x="741208" y="251460"/>
            <a:ext cx="274320" cy="182880"/>
          </a:xfrm>
          <a:custGeom>
            <a:avLst/>
            <a:gdLst/>
            <a:ahLst/>
            <a:cxnLst/>
            <a:rect l="l" t="t" r="r" b="b"/>
            <a:pathLst>
              <a:path w="274320" h="182880">
                <a:moveTo>
                  <a:pt x="68580" y="0"/>
                </a:moveTo>
                <a:lnTo>
                  <a:pt x="274320" y="0"/>
                </a:lnTo>
                <a:lnTo>
                  <a:pt x="205740" y="182880"/>
                </a:lnTo>
                <a:lnTo>
                  <a:pt x="0" y="182880"/>
                </a:lnTo>
                <a:close/>
              </a:path>
            </a:pathLst>
          </a:custGeom>
          <a:solidFill>
            <a:srgbClr val="052F61">
              <a:alpha val="60000"/>
            </a:srgbClr>
          </a:solidFill>
          <a:ln/>
        </p:spPr>
        <p:txBody>
          <a:bodyPr/>
          <a:lstStyle/>
          <a:p>
            <a:endParaRPr lang="en-UG"/>
          </a:p>
        </p:txBody>
      </p:sp>
      <p:sp>
        <p:nvSpPr>
          <p:cNvPr id="5" name="Shape 3"/>
          <p:cNvSpPr/>
          <p:nvPr/>
        </p:nvSpPr>
        <p:spPr>
          <a:xfrm>
            <a:off x="969079" y="251460"/>
            <a:ext cx="274320" cy="182880"/>
          </a:xfrm>
          <a:custGeom>
            <a:avLst/>
            <a:gdLst/>
            <a:ahLst/>
            <a:cxnLst/>
            <a:rect l="l" t="t" r="r" b="b"/>
            <a:pathLst>
              <a:path w="274320" h="182880">
                <a:moveTo>
                  <a:pt x="68580" y="0"/>
                </a:moveTo>
                <a:lnTo>
                  <a:pt x="274320" y="0"/>
                </a:lnTo>
                <a:lnTo>
                  <a:pt x="205740" y="182880"/>
                </a:lnTo>
                <a:lnTo>
                  <a:pt x="0" y="182880"/>
                </a:lnTo>
                <a:close/>
              </a:path>
            </a:pathLst>
          </a:custGeom>
          <a:solidFill>
            <a:srgbClr val="052F61">
              <a:alpha val="80000"/>
            </a:srgbClr>
          </a:solidFill>
          <a:ln/>
        </p:spPr>
        <p:txBody>
          <a:bodyPr/>
          <a:lstStyle/>
          <a:p>
            <a:endParaRPr lang="en-UG"/>
          </a:p>
        </p:txBody>
      </p:sp>
      <p:sp>
        <p:nvSpPr>
          <p:cNvPr id="6" name="Shape 4"/>
          <p:cNvSpPr/>
          <p:nvPr/>
        </p:nvSpPr>
        <p:spPr>
          <a:xfrm>
            <a:off x="1196950" y="251460"/>
            <a:ext cx="274320" cy="182880"/>
          </a:xfrm>
          <a:custGeom>
            <a:avLst/>
            <a:gdLst/>
            <a:ahLst/>
            <a:cxnLst/>
            <a:rect l="l" t="t" r="r" b="b"/>
            <a:pathLst>
              <a:path w="274320" h="182880">
                <a:moveTo>
                  <a:pt x="68580" y="0"/>
                </a:moveTo>
                <a:lnTo>
                  <a:pt x="274320" y="0"/>
                </a:lnTo>
                <a:lnTo>
                  <a:pt x="205740" y="182880"/>
                </a:lnTo>
                <a:lnTo>
                  <a:pt x="0" y="182880"/>
                </a:lnTo>
                <a:close/>
              </a:path>
            </a:pathLst>
          </a:custGeom>
          <a:solidFill>
            <a:srgbClr val="052F61"/>
          </a:solidFill>
          <a:ln/>
        </p:spPr>
        <p:txBody>
          <a:bodyPr/>
          <a:lstStyle/>
          <a:p>
            <a:endParaRPr lang="en-UG"/>
          </a:p>
        </p:txBody>
      </p:sp>
      <p:pic>
        <p:nvPicPr>
          <p:cNvPr id="2052" name="Picture 4" descr="Operational Dashboard: Command Operations of Your Business">
            <a:extLst>
              <a:ext uri="{FF2B5EF4-FFF2-40B4-BE49-F238E27FC236}">
                <a16:creationId xmlns:a16="http://schemas.microsoft.com/office/drawing/2014/main" id="{2F491956-36E3-E4AC-B1AE-E9AA01ECA6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4495" y="1339165"/>
            <a:ext cx="4297542" cy="2560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14A25-E1E8-4F96-8FBF-BFF61D7DC5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ROADMAP 2025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3B6A36C-64EE-4585-A339-DCC4DB56B8BD}"/>
              </a:ext>
            </a:extLst>
          </p:cNvPr>
          <p:cNvGrpSpPr/>
          <p:nvPr/>
        </p:nvGrpSpPr>
        <p:grpSpPr>
          <a:xfrm>
            <a:off x="565981" y="2788444"/>
            <a:ext cx="8012038" cy="80963"/>
            <a:chOff x="679450" y="3717925"/>
            <a:chExt cx="10682717" cy="107950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658BB368-DFE5-4129-BE67-776EBDC0E698}"/>
                </a:ext>
              </a:extLst>
            </p:cNvPr>
            <p:cNvCxnSpPr/>
            <p:nvPr/>
          </p:nvCxnSpPr>
          <p:spPr>
            <a:xfrm>
              <a:off x="787400" y="3771900"/>
              <a:ext cx="10477500" cy="0"/>
            </a:xfrm>
            <a:prstGeom prst="line">
              <a:avLst/>
            </a:prstGeom>
            <a:noFill/>
            <a:ln w="12700" cap="flat" cmpd="sng" algn="ctr">
              <a:solidFill>
                <a:schemeClr val="bg1"/>
              </a:solidFill>
              <a:prstDash val="solid"/>
              <a:miter lim="800000"/>
            </a:ln>
            <a:effectLst/>
          </p:spPr>
        </p:cxn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14FC87BD-F46F-4459-A579-931A22B51D9C}"/>
                </a:ext>
              </a:extLst>
            </p:cNvPr>
            <p:cNvSpPr/>
            <p:nvPr/>
          </p:nvSpPr>
          <p:spPr>
            <a:xfrm>
              <a:off x="679450" y="3717925"/>
              <a:ext cx="107950" cy="107950"/>
            </a:xfrm>
            <a:prstGeom prst="ellipse">
              <a:avLst/>
            </a:prstGeom>
            <a:noFill/>
            <a:ln w="12700" cap="flat" cmpd="sng" algn="ctr">
              <a:solidFill>
                <a:schemeClr val="bg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prstClr val="white"/>
                </a:solidFill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D03E4A85-8BD3-48D2-A1F4-0EAF7F5EB273}"/>
                </a:ext>
              </a:extLst>
            </p:cNvPr>
            <p:cNvSpPr/>
            <p:nvPr/>
          </p:nvSpPr>
          <p:spPr>
            <a:xfrm>
              <a:off x="11254217" y="3717925"/>
              <a:ext cx="107950" cy="107950"/>
            </a:xfrm>
            <a:prstGeom prst="ellipse">
              <a:avLst/>
            </a:prstGeom>
            <a:noFill/>
            <a:ln w="12700" cap="flat" cmpd="sng" algn="ctr">
              <a:solidFill>
                <a:schemeClr val="bg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prstClr val="white"/>
                </a:solidFill>
              </a:endParaRPr>
            </a:p>
          </p:txBody>
        </p:sp>
      </p:grp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947DA23-4EF5-49BE-817F-19A8A7078FAA}"/>
              </a:ext>
            </a:extLst>
          </p:cNvPr>
          <p:cNvCxnSpPr/>
          <p:nvPr/>
        </p:nvCxnSpPr>
        <p:spPr>
          <a:xfrm>
            <a:off x="1834515" y="2733682"/>
            <a:ext cx="0" cy="202874"/>
          </a:xfrm>
          <a:prstGeom prst="line">
            <a:avLst/>
          </a:prstGeom>
          <a:noFill/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C4FCB6F-583A-4E85-A18B-367FE03D5EA6}"/>
              </a:ext>
            </a:extLst>
          </p:cNvPr>
          <p:cNvCxnSpPr/>
          <p:nvPr/>
        </p:nvCxnSpPr>
        <p:spPr>
          <a:xfrm>
            <a:off x="7320915" y="2733682"/>
            <a:ext cx="0" cy="202874"/>
          </a:xfrm>
          <a:prstGeom prst="line">
            <a:avLst/>
          </a:prstGeom>
          <a:noFill/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E34EA22-8AFB-4F4B-BC3C-52A7A424C077}"/>
              </a:ext>
            </a:extLst>
          </p:cNvPr>
          <p:cNvCxnSpPr/>
          <p:nvPr/>
        </p:nvCxnSpPr>
        <p:spPr>
          <a:xfrm>
            <a:off x="5572125" y="2733682"/>
            <a:ext cx="0" cy="202874"/>
          </a:xfrm>
          <a:prstGeom prst="line">
            <a:avLst/>
          </a:prstGeom>
          <a:noFill/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6EF75DA-A2CA-455D-B39B-FD9251723FF1}"/>
              </a:ext>
            </a:extLst>
          </p:cNvPr>
          <p:cNvCxnSpPr/>
          <p:nvPr/>
        </p:nvCxnSpPr>
        <p:spPr>
          <a:xfrm>
            <a:off x="3540443" y="2733682"/>
            <a:ext cx="0" cy="202874"/>
          </a:xfrm>
          <a:prstGeom prst="line">
            <a:avLst/>
          </a:prstGeom>
          <a:noFill/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D740D2F-317B-4619-9103-52942B87D4B1}"/>
              </a:ext>
            </a:extLst>
          </p:cNvPr>
          <p:cNvSpPr txBox="1"/>
          <p:nvPr/>
        </p:nvSpPr>
        <p:spPr>
          <a:xfrm>
            <a:off x="1670242" y="1352227"/>
            <a:ext cx="41389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800">
              <a:defRPr/>
            </a:pPr>
            <a:r>
              <a:rPr lang="en-US" sz="1500" b="1" kern="0" dirty="0">
                <a:solidFill>
                  <a:prstClr val="white"/>
                </a:solidFill>
              </a:rPr>
              <a:t>Q1</a:t>
            </a:r>
          </a:p>
        </p:txBody>
      </p:sp>
      <p:pic>
        <p:nvPicPr>
          <p:cNvPr id="24" name="Graphic 23" descr="Space shuttle launch">
            <a:extLst>
              <a:ext uri="{FF2B5EF4-FFF2-40B4-BE49-F238E27FC236}">
                <a16:creationId xmlns:a16="http://schemas.microsoft.com/office/drawing/2014/main" id="{C7D7DE14-25AC-4D0B-A031-8E2911E5670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351729" y="3283251"/>
            <a:ext cx="1044369" cy="102038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5" name="Graphic 24" descr="A stock chart with blue graphs">
            <a:extLst>
              <a:ext uri="{FF2B5EF4-FFF2-40B4-BE49-F238E27FC236}">
                <a16:creationId xmlns:a16="http://schemas.microsoft.com/office/drawing/2014/main" id="{9F7C2BAB-FA9B-436C-BEFA-F566CB1170F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839789" y="1461132"/>
            <a:ext cx="1106923" cy="103546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6" name="Graphic 25" descr="Device and padlock">
            <a:extLst>
              <a:ext uri="{FF2B5EF4-FFF2-40B4-BE49-F238E27FC236}">
                <a16:creationId xmlns:a16="http://schemas.microsoft.com/office/drawing/2014/main" id="{21C28E93-D68D-46FD-9BBA-EEEB720DB79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886026" y="3133016"/>
            <a:ext cx="1218793" cy="102038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691C6919-4F67-445E-AEF0-C4F9818BDB8F}"/>
              </a:ext>
            </a:extLst>
          </p:cNvPr>
          <p:cNvSpPr txBox="1"/>
          <p:nvPr/>
        </p:nvSpPr>
        <p:spPr>
          <a:xfrm>
            <a:off x="971072" y="1978862"/>
            <a:ext cx="1812236" cy="73866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171450" indent="-171450" defTabSz="914240">
              <a:buFont typeface="Arial" panose="020B0604020202020204" pitchFamily="34" charset="0"/>
              <a:buChar char="•"/>
            </a:pPr>
            <a:r>
              <a:rPr lang="en-IN" sz="1200" dirty="0">
                <a:solidFill>
                  <a:schemeClr val="bg1"/>
                </a:solidFill>
                <a:ea typeface="Open Sans" panose="020B0606030504020204" pitchFamily="34" charset="0"/>
                <a:cs typeface="Arial" panose="020B0604020202020204" pitchFamily="34" charset="0"/>
              </a:rPr>
              <a:t>Infrastructure Setup</a:t>
            </a:r>
          </a:p>
          <a:p>
            <a:pPr marL="171450" indent="-171450" defTabSz="914240">
              <a:buFont typeface="Arial" panose="020B0604020202020204" pitchFamily="34" charset="0"/>
              <a:buChar char="•"/>
            </a:pPr>
            <a:r>
              <a:rPr lang="en-IN" sz="1200" dirty="0">
                <a:solidFill>
                  <a:schemeClr val="bg1"/>
                </a:solidFill>
                <a:ea typeface="Open Sans" panose="020B0606030504020204" pitchFamily="34" charset="0"/>
                <a:cs typeface="Arial" panose="020B0604020202020204" pitchFamily="34" charset="0"/>
              </a:rPr>
              <a:t>Smart Contract Basics</a:t>
            </a:r>
          </a:p>
          <a:p>
            <a:pPr marL="171450" indent="-171450" defTabSz="914240">
              <a:buFont typeface="Arial" panose="020B0604020202020204" pitchFamily="34" charset="0"/>
              <a:buChar char="•"/>
            </a:pPr>
            <a:r>
              <a:rPr lang="en-IN" sz="1200" dirty="0">
                <a:solidFill>
                  <a:schemeClr val="bg1"/>
                </a:solidFill>
                <a:ea typeface="Open Sans" panose="020B0606030504020204" pitchFamily="34" charset="0"/>
                <a:cs typeface="Arial" panose="020B0604020202020204" pitchFamily="34" charset="0"/>
              </a:rPr>
              <a:t>Small Pilot Launch</a:t>
            </a:r>
          </a:p>
          <a:p>
            <a:pPr marL="171450" indent="-171450" defTabSz="914240">
              <a:buFont typeface="Arial" panose="020B0604020202020204" pitchFamily="34" charset="0"/>
              <a:buChar char="•"/>
            </a:pPr>
            <a:r>
              <a:rPr lang="en-IN" sz="1200" dirty="0">
                <a:solidFill>
                  <a:schemeClr val="bg1"/>
                </a:solidFill>
                <a:ea typeface="Open Sans" panose="020B0606030504020204" pitchFamily="34" charset="0"/>
                <a:cs typeface="Arial" panose="020B0604020202020204" pitchFamily="34" charset="0"/>
              </a:rPr>
              <a:t>Stakeholder Onboarding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77C29C7-9628-4C49-A2E6-B5E2E7B05581}"/>
              </a:ext>
            </a:extLst>
          </p:cNvPr>
          <p:cNvSpPr txBox="1"/>
          <p:nvPr/>
        </p:nvSpPr>
        <p:spPr>
          <a:xfrm>
            <a:off x="1197288" y="1634079"/>
            <a:ext cx="1265910" cy="36933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 defTabSz="914240"/>
            <a:r>
              <a:rPr lang="en-IN" sz="1200" b="1" dirty="0">
                <a:solidFill>
                  <a:schemeClr val="bg1"/>
                </a:solidFill>
                <a:ea typeface="Open Sans" panose="020B0606030504020204" pitchFamily="34" charset="0"/>
                <a:cs typeface="Arial" panose="020B0604020202020204" pitchFamily="34" charset="0"/>
              </a:rPr>
              <a:t>Foundation and Pilot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548D7F9-4790-4D7F-8FC3-6FFB84F39392}"/>
              </a:ext>
            </a:extLst>
          </p:cNvPr>
          <p:cNvSpPr txBox="1"/>
          <p:nvPr/>
        </p:nvSpPr>
        <p:spPr>
          <a:xfrm>
            <a:off x="5394124" y="1187182"/>
            <a:ext cx="41389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800">
              <a:defRPr/>
            </a:pPr>
            <a:r>
              <a:rPr lang="en-US" sz="1500" b="1" kern="0" dirty="0">
                <a:solidFill>
                  <a:prstClr val="white"/>
                </a:solidFill>
              </a:rPr>
              <a:t>Q3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9B12368-AB5A-4CC4-94D4-C74A35500430}"/>
              </a:ext>
            </a:extLst>
          </p:cNvPr>
          <p:cNvSpPr txBox="1"/>
          <p:nvPr/>
        </p:nvSpPr>
        <p:spPr>
          <a:xfrm>
            <a:off x="4694958" y="1873286"/>
            <a:ext cx="1812229" cy="73866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171450" indent="-171450" defTabSz="914240">
              <a:buFont typeface="Arial" panose="020B0604020202020204" pitchFamily="34" charset="0"/>
              <a:buChar char="•"/>
            </a:pPr>
            <a:r>
              <a:rPr lang="en-IN" sz="1200" dirty="0">
                <a:solidFill>
                  <a:schemeClr val="bg1"/>
                </a:solidFill>
                <a:ea typeface="Open Sans" panose="020B0606030504020204" pitchFamily="34" charset="0"/>
                <a:cs typeface="Arial" panose="020B0604020202020204" pitchFamily="34" charset="0"/>
              </a:rPr>
              <a:t>AI and Quantum Testing</a:t>
            </a:r>
          </a:p>
          <a:p>
            <a:pPr marL="171450" indent="-171450" defTabSz="914240">
              <a:buFont typeface="Arial" panose="020B0604020202020204" pitchFamily="34" charset="0"/>
              <a:buChar char="•"/>
            </a:pPr>
            <a:r>
              <a:rPr lang="en-IN" sz="1200" dirty="0">
                <a:solidFill>
                  <a:schemeClr val="bg1"/>
                </a:solidFill>
                <a:ea typeface="Open Sans" panose="020B0606030504020204" pitchFamily="34" charset="0"/>
                <a:cs typeface="Arial" panose="020B0604020202020204" pitchFamily="34" charset="0"/>
              </a:rPr>
              <a:t>Privacy Enhancements</a:t>
            </a:r>
          </a:p>
          <a:p>
            <a:pPr marL="171450" indent="-171450" defTabSz="914240">
              <a:buFont typeface="Arial" panose="020B0604020202020204" pitchFamily="34" charset="0"/>
              <a:buChar char="•"/>
            </a:pPr>
            <a:r>
              <a:rPr lang="en-IN" sz="1200" dirty="0">
                <a:solidFill>
                  <a:schemeClr val="bg1"/>
                </a:solidFill>
                <a:ea typeface="Open Sans" panose="020B0606030504020204" pitchFamily="34" charset="0"/>
                <a:cs typeface="Arial" panose="020B0604020202020204" pitchFamily="34" charset="0"/>
              </a:rPr>
              <a:t>Layer-2 Solutions</a:t>
            </a:r>
          </a:p>
          <a:p>
            <a:pPr marL="171450" indent="-171450" defTabSz="914240">
              <a:buFont typeface="Arial" panose="020B0604020202020204" pitchFamily="34" charset="0"/>
              <a:buChar char="•"/>
            </a:pPr>
            <a:r>
              <a:rPr lang="en-IN" sz="1200" dirty="0">
                <a:solidFill>
                  <a:schemeClr val="bg1"/>
                </a:solidFill>
                <a:ea typeface="Open Sans" panose="020B0606030504020204" pitchFamily="34" charset="0"/>
                <a:cs typeface="Arial" panose="020B0604020202020204" pitchFamily="34" charset="0"/>
              </a:rPr>
              <a:t>Data Insights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C39C0B6-91D8-4FA2-AA5D-BD68EE9A4E83}"/>
              </a:ext>
            </a:extLst>
          </p:cNvPr>
          <p:cNvSpPr txBox="1"/>
          <p:nvPr/>
        </p:nvSpPr>
        <p:spPr>
          <a:xfrm>
            <a:off x="4476079" y="1531809"/>
            <a:ext cx="2183935" cy="184666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 defTabSz="914240"/>
            <a:r>
              <a:rPr lang="en-IN" sz="1200" b="1" dirty="0">
                <a:solidFill>
                  <a:schemeClr val="bg1"/>
                </a:solidFill>
                <a:ea typeface="Open Sans" panose="020B0606030504020204" pitchFamily="34" charset="0"/>
                <a:cs typeface="Arial" panose="020B0604020202020204" pitchFamily="34" charset="0"/>
              </a:rPr>
              <a:t>Deeper Security and Optimization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37694C7-B829-4697-84E3-4FF4541797D1}"/>
              </a:ext>
            </a:extLst>
          </p:cNvPr>
          <p:cNvSpPr txBox="1"/>
          <p:nvPr/>
        </p:nvSpPr>
        <p:spPr>
          <a:xfrm>
            <a:off x="3333493" y="3156297"/>
            <a:ext cx="41389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800">
              <a:defRPr/>
            </a:pPr>
            <a:r>
              <a:rPr lang="en-US" sz="1500" b="1" kern="0" dirty="0">
                <a:solidFill>
                  <a:prstClr val="white"/>
                </a:solidFill>
              </a:rPr>
              <a:t>Q2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C42972B-70A3-47A0-AB07-185E4D43F1BC}"/>
              </a:ext>
            </a:extLst>
          </p:cNvPr>
          <p:cNvSpPr txBox="1"/>
          <p:nvPr/>
        </p:nvSpPr>
        <p:spPr>
          <a:xfrm>
            <a:off x="2789739" y="3768063"/>
            <a:ext cx="1932580" cy="73866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171450" indent="-171450" defTabSz="914240">
              <a:buFont typeface="Arial" panose="020B0604020202020204" pitchFamily="34" charset="0"/>
              <a:buChar char="•"/>
            </a:pPr>
            <a:r>
              <a:rPr lang="en-IN" sz="1200" dirty="0">
                <a:solidFill>
                  <a:schemeClr val="bg1"/>
                </a:solidFill>
                <a:ea typeface="Open Sans" panose="020B0606030504020204" pitchFamily="34" charset="0"/>
                <a:cs typeface="Arial" panose="020B0604020202020204" pitchFamily="34" charset="0"/>
              </a:rPr>
              <a:t>Scaling the Pilot</a:t>
            </a:r>
          </a:p>
          <a:p>
            <a:pPr marL="171450" indent="-171450" defTabSz="914240">
              <a:buFont typeface="Arial" panose="020B0604020202020204" pitchFamily="34" charset="0"/>
              <a:buChar char="•"/>
            </a:pPr>
            <a:r>
              <a:rPr lang="en-IN" sz="1200" dirty="0">
                <a:solidFill>
                  <a:schemeClr val="bg1"/>
                </a:solidFill>
                <a:ea typeface="Open Sans" panose="020B0606030504020204" pitchFamily="34" charset="0"/>
                <a:cs typeface="Arial" panose="020B0604020202020204" pitchFamily="34" charset="0"/>
              </a:rPr>
              <a:t>Energy Trading Trials</a:t>
            </a:r>
          </a:p>
          <a:p>
            <a:pPr marL="171450" indent="-171450" defTabSz="914240">
              <a:buFont typeface="Arial" panose="020B0604020202020204" pitchFamily="34" charset="0"/>
              <a:buChar char="•"/>
            </a:pPr>
            <a:r>
              <a:rPr lang="en-IN" sz="1200" dirty="0">
                <a:solidFill>
                  <a:schemeClr val="bg1"/>
                </a:solidFill>
                <a:ea typeface="Open Sans" panose="020B0606030504020204" pitchFamily="34" charset="0"/>
                <a:cs typeface="Arial" panose="020B0604020202020204" pitchFamily="34" charset="0"/>
              </a:rPr>
              <a:t>Interoperability</a:t>
            </a:r>
          </a:p>
          <a:p>
            <a:pPr marL="171450" indent="-171450" defTabSz="914240">
              <a:buFont typeface="Arial" panose="020B0604020202020204" pitchFamily="34" charset="0"/>
              <a:buChar char="•"/>
            </a:pPr>
            <a:r>
              <a:rPr lang="en-IN" sz="1200" dirty="0">
                <a:solidFill>
                  <a:schemeClr val="bg1"/>
                </a:solidFill>
                <a:ea typeface="Open Sans" panose="020B0606030504020204" pitchFamily="34" charset="0"/>
                <a:cs typeface="Arial" panose="020B0604020202020204" pitchFamily="34" charset="0"/>
              </a:rPr>
              <a:t>Community Incentives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8AFF80B-6490-49CA-96E7-4A61DC7D4E11}"/>
              </a:ext>
            </a:extLst>
          </p:cNvPr>
          <p:cNvSpPr txBox="1"/>
          <p:nvPr/>
        </p:nvSpPr>
        <p:spPr>
          <a:xfrm>
            <a:off x="3046836" y="3527322"/>
            <a:ext cx="1306412" cy="184666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 defTabSz="914240"/>
            <a:r>
              <a:rPr lang="en-IN" sz="1200" b="1" dirty="0">
                <a:solidFill>
                  <a:schemeClr val="bg1"/>
                </a:solidFill>
                <a:ea typeface="Open Sans" panose="020B0606030504020204" pitchFamily="34" charset="0"/>
                <a:cs typeface="Arial" panose="020B0604020202020204" pitchFamily="34" charset="0"/>
              </a:rPr>
              <a:t>Careful Expansion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FF6EF18-3FD2-46DE-B49C-E4F85C3FD4F2}"/>
              </a:ext>
            </a:extLst>
          </p:cNvPr>
          <p:cNvSpPr txBox="1"/>
          <p:nvPr/>
        </p:nvSpPr>
        <p:spPr>
          <a:xfrm>
            <a:off x="7113966" y="3156297"/>
            <a:ext cx="41389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800">
              <a:defRPr/>
            </a:pPr>
            <a:r>
              <a:rPr lang="en-US" sz="1500" b="1" kern="0" dirty="0">
                <a:solidFill>
                  <a:prstClr val="white"/>
                </a:solidFill>
              </a:rPr>
              <a:t>Q4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3B56A8B-AB25-48FF-8D1F-696F00DB6647}"/>
              </a:ext>
            </a:extLst>
          </p:cNvPr>
          <p:cNvSpPr txBox="1"/>
          <p:nvPr/>
        </p:nvSpPr>
        <p:spPr>
          <a:xfrm>
            <a:off x="6354625" y="3782931"/>
            <a:ext cx="2223394" cy="73866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171450" indent="-171450" defTabSz="914240">
              <a:buFont typeface="Arial" panose="020B0604020202020204" pitchFamily="34" charset="0"/>
              <a:buChar char="•"/>
            </a:pPr>
            <a:r>
              <a:rPr lang="en-IN" sz="1200" dirty="0">
                <a:solidFill>
                  <a:schemeClr val="bg1"/>
                </a:solidFill>
                <a:ea typeface="Open Sans" panose="020B0606030504020204" pitchFamily="34" charset="0"/>
                <a:cs typeface="Arial" panose="020B0604020202020204" pitchFamily="34" charset="0"/>
              </a:rPr>
              <a:t>Full-scale, Gradual Deployment</a:t>
            </a:r>
          </a:p>
          <a:p>
            <a:pPr marL="171450" indent="-171450" defTabSz="914240">
              <a:buFont typeface="Arial" panose="020B0604020202020204" pitchFamily="34" charset="0"/>
              <a:buChar char="•"/>
            </a:pPr>
            <a:r>
              <a:rPr lang="en-IN" sz="1200" dirty="0">
                <a:solidFill>
                  <a:schemeClr val="bg1"/>
                </a:solidFill>
                <a:ea typeface="Open Sans" panose="020B0606030504020204" pitchFamily="34" charset="0"/>
                <a:cs typeface="Arial" panose="020B0604020202020204" pitchFamily="34" charset="0"/>
              </a:rPr>
              <a:t>Collaborations</a:t>
            </a:r>
          </a:p>
          <a:p>
            <a:pPr marL="171450" indent="-171450" defTabSz="914240">
              <a:buFont typeface="Arial" panose="020B0604020202020204" pitchFamily="34" charset="0"/>
              <a:buChar char="•"/>
            </a:pPr>
            <a:r>
              <a:rPr lang="en-IN" sz="1200" dirty="0">
                <a:solidFill>
                  <a:schemeClr val="bg1"/>
                </a:solidFill>
                <a:ea typeface="Open Sans" panose="020B0606030504020204" pitchFamily="34" charset="0"/>
                <a:cs typeface="Arial" panose="020B0604020202020204" pitchFamily="34" charset="0"/>
              </a:rPr>
              <a:t>User Experience Boost</a:t>
            </a:r>
          </a:p>
          <a:p>
            <a:pPr marL="171450" indent="-171450" defTabSz="914240">
              <a:buFont typeface="Arial" panose="020B0604020202020204" pitchFamily="34" charset="0"/>
              <a:buChar char="•"/>
            </a:pPr>
            <a:r>
              <a:rPr lang="en-IN" sz="1200" dirty="0">
                <a:solidFill>
                  <a:schemeClr val="bg1"/>
                </a:solidFill>
                <a:ea typeface="Open Sans" panose="020B0606030504020204" pitchFamily="34" charset="0"/>
                <a:cs typeface="Arial" panose="020B0604020202020204" pitchFamily="34" charset="0"/>
              </a:rPr>
              <a:t>Network Assessment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946DB5B-E548-4D58-BB7A-CFAF01E446C7}"/>
              </a:ext>
            </a:extLst>
          </p:cNvPr>
          <p:cNvSpPr txBox="1"/>
          <p:nvPr/>
        </p:nvSpPr>
        <p:spPr>
          <a:xfrm>
            <a:off x="6710698" y="3519497"/>
            <a:ext cx="1220432" cy="184666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 defTabSz="914240"/>
            <a:r>
              <a:rPr lang="en-IN" sz="1200" b="1" dirty="0">
                <a:solidFill>
                  <a:schemeClr val="bg1"/>
                </a:solidFill>
                <a:ea typeface="Open Sans" panose="020B0606030504020204" pitchFamily="34" charset="0"/>
                <a:cs typeface="Arial" panose="020B0604020202020204" pitchFamily="34" charset="0"/>
              </a:rPr>
              <a:t>Wider Adoption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CCAB79B0-CCE8-340F-B9C3-4B2855E4C9F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2917884" y="1406562"/>
            <a:ext cx="1106933" cy="99974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0332661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gradFill>
          <a:gsLst>
            <a:gs pos="53000">
              <a:srgbClr val="1181AE"/>
            </a:gs>
            <a:gs pos="0">
              <a:srgbClr val="1181AE"/>
            </a:gs>
            <a:gs pos="100000">
              <a:srgbClr val="095474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262062" y="274320"/>
            <a:ext cx="5395874" cy="40233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80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2025 Outcome Goals</a:t>
            </a:r>
            <a:endParaRPr lang="en-US" sz="1500" dirty="0"/>
          </a:p>
        </p:txBody>
      </p:sp>
      <p:pic>
        <p:nvPicPr>
          <p:cNvPr id="3" name="Image 0" descr="/uploadFile/素材2_20240710151653A579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259319" y="901527"/>
            <a:ext cx="274320" cy="27797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536442" y="841176"/>
            <a:ext cx="5120640" cy="36576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5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Global Reach</a:t>
            </a:r>
            <a:endParaRPr lang="en-US" sz="1500" dirty="0"/>
          </a:p>
        </p:txBody>
      </p:sp>
      <p:sp>
        <p:nvSpPr>
          <p:cNvPr id="5" name="Text 2"/>
          <p:cNvSpPr/>
          <p:nvPr/>
        </p:nvSpPr>
        <p:spPr>
          <a:xfrm>
            <a:off x="3533639" y="1176475"/>
            <a:ext cx="5139842" cy="36576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400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Offer QAI-charging in 15+ regions.</a:t>
            </a:r>
            <a:endParaRPr lang="en-US" sz="1500" dirty="0"/>
          </a:p>
        </p:txBody>
      </p:sp>
      <p:pic>
        <p:nvPicPr>
          <p:cNvPr id="6" name="Image 1" descr="/uploadFile/素材2_20240710151653A579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 rot="2700000">
            <a:off x="3259319" y="1643708"/>
            <a:ext cx="274320" cy="27797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3536442" y="1587431"/>
            <a:ext cx="5120640" cy="36576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5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User Adoption</a:t>
            </a:r>
            <a:endParaRPr lang="en-US" sz="1500" dirty="0"/>
          </a:p>
        </p:txBody>
      </p:sp>
      <p:sp>
        <p:nvSpPr>
          <p:cNvPr id="8" name="Text 4"/>
          <p:cNvSpPr/>
          <p:nvPr/>
        </p:nvSpPr>
        <p:spPr>
          <a:xfrm>
            <a:off x="3552841" y="1907684"/>
            <a:ext cx="5120640" cy="36576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400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Aim for 500,000 active users</a:t>
            </a:r>
            <a:endParaRPr lang="en-US" sz="1500" dirty="0"/>
          </a:p>
        </p:txBody>
      </p:sp>
      <p:pic>
        <p:nvPicPr>
          <p:cNvPr id="9" name="Image 2" descr="/uploadFile/素材2_20240710151653A579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 rot="5400000">
            <a:off x="3203041" y="2399631"/>
            <a:ext cx="274320" cy="277978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3536442" y="3141813"/>
            <a:ext cx="5120640" cy="36576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5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Eco Efforts</a:t>
            </a:r>
            <a:endParaRPr lang="en-US" sz="1500" dirty="0"/>
          </a:p>
        </p:txBody>
      </p:sp>
      <p:sp>
        <p:nvSpPr>
          <p:cNvPr id="11" name="Text 6"/>
          <p:cNvSpPr/>
          <p:nvPr/>
        </p:nvSpPr>
        <p:spPr>
          <a:xfrm>
            <a:off x="3534553" y="2593173"/>
            <a:ext cx="5120640" cy="36576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400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Handle around 1 million daily transactions without lag.</a:t>
            </a:r>
            <a:endParaRPr lang="en-US" sz="1500" dirty="0"/>
          </a:p>
        </p:txBody>
      </p:sp>
      <p:pic>
        <p:nvPicPr>
          <p:cNvPr id="12" name="Image 3" descr="/pptUploadFile/1737800969216900109/d3344d07202749a08a66d2748739d92e_20250125183522A69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9642" y="4267964"/>
            <a:ext cx="1574358" cy="883869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3552841" y="2355740"/>
            <a:ext cx="5120640" cy="36576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5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Scalability</a:t>
            </a:r>
            <a:endParaRPr lang="en-US" sz="1500" dirty="0"/>
          </a:p>
        </p:txBody>
      </p:sp>
      <p:pic>
        <p:nvPicPr>
          <p:cNvPr id="14" name="Image 4" descr="/uploadFile/素材2_20240710151653A579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 rot="5400000">
            <a:off x="3202626" y="3203992"/>
            <a:ext cx="274320" cy="277978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3598561" y="3461853"/>
            <a:ext cx="5120640" cy="36576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400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Have at least 30% of stations using renewables.</a:t>
            </a:r>
            <a:endParaRPr lang="en-US" sz="1500" dirty="0"/>
          </a:p>
        </p:txBody>
      </p:sp>
      <p:pic>
        <p:nvPicPr>
          <p:cNvPr id="16" name="Image 5" descr="/pptUploadFile/1737800969216900109/716a10d7b9d24086ab49c024b9e17c43_20250126045421A548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41" y="1264738"/>
            <a:ext cx="3124137" cy="227344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2013 - 2022 Theme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Office 2013 - 2022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2484</TotalTime>
  <Words>692</Words>
  <Application>Microsoft Macintosh PowerPoint</Application>
  <PresentationFormat>On-screen Show (16:9)</PresentationFormat>
  <Paragraphs>142</Paragraphs>
  <Slides>12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2" baseType="lpstr">
      <vt:lpstr>Hiragino Sans GB</vt:lpstr>
      <vt:lpstr>Microsoft Yahei</vt:lpstr>
      <vt:lpstr>Aptos</vt:lpstr>
      <vt:lpstr>Arial</vt:lpstr>
      <vt:lpstr>Arial Black</vt:lpstr>
      <vt:lpstr>Calibri</vt:lpstr>
      <vt:lpstr>Calibri Light</vt:lpstr>
      <vt:lpstr>Roboto</vt:lpstr>
      <vt:lpstr>Wingdings</vt:lpstr>
      <vt:lpstr>Office 2013 - 2022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ROADMAP 2025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Fortunate  Tumuhaise</cp:lastModifiedBy>
  <cp:revision>8</cp:revision>
  <dcterms:created xsi:type="dcterms:W3CDTF">2025-01-25T22:07:33Z</dcterms:created>
  <dcterms:modified xsi:type="dcterms:W3CDTF">2025-01-30T14:20:12Z</dcterms:modified>
</cp:coreProperties>
</file>